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75" r:id="rId3"/>
    <p:sldId id="258" r:id="rId4"/>
    <p:sldId id="260" r:id="rId5"/>
    <p:sldId id="261" r:id="rId6"/>
    <p:sldId id="295" r:id="rId7"/>
    <p:sldId id="257" r:id="rId8"/>
    <p:sldId id="297" r:id="rId9"/>
    <p:sldId id="266" r:id="rId10"/>
    <p:sldId id="269" r:id="rId11"/>
    <p:sldId id="299" r:id="rId12"/>
    <p:sldId id="293" r:id="rId13"/>
    <p:sldId id="288" r:id="rId14"/>
    <p:sldId id="289" r:id="rId15"/>
    <p:sldId id="290" r:id="rId16"/>
    <p:sldId id="291" r:id="rId17"/>
    <p:sldId id="292" r:id="rId18"/>
    <p:sldId id="301" r:id="rId19"/>
    <p:sldId id="302" r:id="rId20"/>
    <p:sldId id="303" r:id="rId21"/>
    <p:sldId id="304" r:id="rId22"/>
    <p:sldId id="306" r:id="rId23"/>
    <p:sldId id="278" r:id="rId24"/>
    <p:sldId id="294" r:id="rId25"/>
    <p:sldId id="308" r:id="rId26"/>
    <p:sldId id="310" r:id="rId27"/>
    <p:sldId id="263" r:id="rId28"/>
    <p:sldId id="31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61" autoAdjust="0"/>
    <p:restoredTop sz="93465" autoAdjust="0"/>
  </p:normalViewPr>
  <p:slideViewPr>
    <p:cSldViewPr snapToGrid="0">
      <p:cViewPr varScale="1">
        <p:scale>
          <a:sx n="102" d="100"/>
          <a:sy n="102" d="100"/>
        </p:scale>
        <p:origin x="600" y="176"/>
      </p:cViewPr>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Lst>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_rels/viewProps.xml.rels><?xml version="1.0" encoding="UTF-8" standalone="yes"?>
<Relationships xmlns="http://schemas.openxmlformats.org/package/2006/relationships"><Relationship Id="rId8" Type="http://schemas.openxmlformats.org/officeDocument/2006/relationships/slide" Target="slides/slide8.xml"/><Relationship Id="rId3" Type="http://schemas.openxmlformats.org/officeDocument/2006/relationships/slide" Target="slides/slide3.xml"/><Relationship Id="rId7" Type="http://schemas.openxmlformats.org/officeDocument/2006/relationships/slide" Target="slides/slide7.xml"/><Relationship Id="rId2" Type="http://schemas.openxmlformats.org/officeDocument/2006/relationships/slide" Target="slides/slide2.xml"/><Relationship Id="rId1" Type="http://schemas.openxmlformats.org/officeDocument/2006/relationships/slide" Target="slides/slide1.xml"/><Relationship Id="rId6" Type="http://schemas.openxmlformats.org/officeDocument/2006/relationships/slide" Target="slides/slide6.xml"/><Relationship Id="rId11" Type="http://schemas.openxmlformats.org/officeDocument/2006/relationships/slide" Target="slides/slide11.xml"/><Relationship Id="rId5" Type="http://schemas.openxmlformats.org/officeDocument/2006/relationships/slide" Target="slides/slide5.xml"/><Relationship Id="rId10" Type="http://schemas.openxmlformats.org/officeDocument/2006/relationships/slide" Target="slides/slide10.xml"/><Relationship Id="rId4" Type="http://schemas.openxmlformats.org/officeDocument/2006/relationships/slide" Target="slides/slide4.xml"/><Relationship Id="rId9" Type="http://schemas.openxmlformats.org/officeDocument/2006/relationships/slide" Target="slides/slide9.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3.pn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03FC1D-F658-41EC-9A4B-48D86ED41A4F}" type="datetimeFigureOut">
              <a:rPr lang="en-US" smtClean="0"/>
              <a:t>7/25/23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EF3A31-9647-4203-B651-007E50E60B02}" type="slidenum">
              <a:rPr lang="en-US" smtClean="0"/>
              <a:t>‹#›</a:t>
            </a:fld>
            <a:endParaRPr lang="en-US"/>
          </a:p>
        </p:txBody>
      </p:sp>
    </p:spTree>
    <p:extLst>
      <p:ext uri="{BB962C8B-B14F-4D97-AF65-F5344CB8AC3E}">
        <p14:creationId xmlns:p14="http://schemas.microsoft.com/office/powerpoint/2010/main" val="3883441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31f64a1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31f64a1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31f64a1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31f64a1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88145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31f64a1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31f64a1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87928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31f64a1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31f64a1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7610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31f64a1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31f64a1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159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31f64a1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31f64a1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77666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31f64a1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31f64a1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49247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31f64a1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31f64a1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1067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31f64a1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31f64a1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72391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31f64a1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31f64a1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31173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56B5B-F4E4-4603-8166-5D3B7B26785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9003237-66DD-4F99-8F18-DECB7A5DF9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C18BB65-2A39-4EFC-B36D-2F8F02A54E06}"/>
              </a:ext>
            </a:extLst>
          </p:cNvPr>
          <p:cNvSpPr>
            <a:spLocks noGrp="1"/>
          </p:cNvSpPr>
          <p:nvPr>
            <p:ph type="dt" sz="half" idx="10"/>
          </p:nvPr>
        </p:nvSpPr>
        <p:spPr/>
        <p:txBody>
          <a:bodyPr/>
          <a:lstStyle/>
          <a:p>
            <a:fld id="{E60A7D27-9465-4C75-8C60-659BCC50914D}" type="datetime3">
              <a:rPr lang="en-US" smtClean="0"/>
              <a:t>25 July 2023</a:t>
            </a:fld>
            <a:endParaRPr lang="en-IN"/>
          </a:p>
        </p:txBody>
      </p:sp>
      <p:sp>
        <p:nvSpPr>
          <p:cNvPr id="5" name="Footer Placeholder 4">
            <a:extLst>
              <a:ext uri="{FF2B5EF4-FFF2-40B4-BE49-F238E27FC236}">
                <a16:creationId xmlns:a16="http://schemas.microsoft.com/office/drawing/2014/main" id="{F41CE48D-A071-4F83-905D-6226A0FA2FE4}"/>
              </a:ext>
            </a:extLst>
          </p:cNvPr>
          <p:cNvSpPr>
            <a:spLocks noGrp="1"/>
          </p:cNvSpPr>
          <p:nvPr>
            <p:ph type="ftr" sz="quarter" idx="11"/>
          </p:nvPr>
        </p:nvSpPr>
        <p:spPr/>
        <p:txBody>
          <a:bodyPr/>
          <a:lstStyle/>
          <a:p>
            <a:r>
              <a:rPr lang="en-US"/>
              <a:t>IFT540_Milestone 4_Group 2</a:t>
            </a:r>
            <a:endParaRPr lang="en-IN"/>
          </a:p>
        </p:txBody>
      </p:sp>
      <p:sp>
        <p:nvSpPr>
          <p:cNvPr id="6" name="Slide Number Placeholder 5">
            <a:extLst>
              <a:ext uri="{FF2B5EF4-FFF2-40B4-BE49-F238E27FC236}">
                <a16:creationId xmlns:a16="http://schemas.microsoft.com/office/drawing/2014/main" id="{8722518A-872D-4519-97B8-8FC37486280D}"/>
              </a:ext>
            </a:extLst>
          </p:cNvPr>
          <p:cNvSpPr>
            <a:spLocks noGrp="1"/>
          </p:cNvSpPr>
          <p:nvPr>
            <p:ph type="sldNum" sz="quarter" idx="12"/>
          </p:nvPr>
        </p:nvSpPr>
        <p:spPr/>
        <p:txBody>
          <a:bodyPr/>
          <a:lstStyle/>
          <a:p>
            <a:fld id="{72E43B16-FC09-400B-AA35-8784C62E682C}" type="slidenum">
              <a:rPr lang="en-IN" smtClean="0"/>
              <a:t>‹#›</a:t>
            </a:fld>
            <a:endParaRPr lang="en-IN"/>
          </a:p>
        </p:txBody>
      </p:sp>
    </p:spTree>
    <p:extLst>
      <p:ext uri="{BB962C8B-B14F-4D97-AF65-F5344CB8AC3E}">
        <p14:creationId xmlns:p14="http://schemas.microsoft.com/office/powerpoint/2010/main" val="3844106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DB70E-159C-4584-A4D6-C6B7EF45472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0BFE7E0-7A58-4953-993A-DCCBD6E21F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5EDD95-15B6-48F5-A214-9164A1AD80CB}"/>
              </a:ext>
            </a:extLst>
          </p:cNvPr>
          <p:cNvSpPr>
            <a:spLocks noGrp="1"/>
          </p:cNvSpPr>
          <p:nvPr>
            <p:ph type="dt" sz="half" idx="10"/>
          </p:nvPr>
        </p:nvSpPr>
        <p:spPr/>
        <p:txBody>
          <a:bodyPr/>
          <a:lstStyle/>
          <a:p>
            <a:fld id="{C097B050-9D0E-4F18-BBD8-0539A66E24FD}" type="datetime3">
              <a:rPr lang="en-US" smtClean="0"/>
              <a:t>25 July 2023</a:t>
            </a:fld>
            <a:endParaRPr lang="en-IN"/>
          </a:p>
        </p:txBody>
      </p:sp>
      <p:sp>
        <p:nvSpPr>
          <p:cNvPr id="5" name="Footer Placeholder 4">
            <a:extLst>
              <a:ext uri="{FF2B5EF4-FFF2-40B4-BE49-F238E27FC236}">
                <a16:creationId xmlns:a16="http://schemas.microsoft.com/office/drawing/2014/main" id="{B694674D-84AA-44FC-B581-D17E5D266CF3}"/>
              </a:ext>
            </a:extLst>
          </p:cNvPr>
          <p:cNvSpPr>
            <a:spLocks noGrp="1"/>
          </p:cNvSpPr>
          <p:nvPr>
            <p:ph type="ftr" sz="quarter" idx="11"/>
          </p:nvPr>
        </p:nvSpPr>
        <p:spPr/>
        <p:txBody>
          <a:bodyPr/>
          <a:lstStyle/>
          <a:p>
            <a:r>
              <a:rPr lang="en-US"/>
              <a:t>IFT540_Milestone 4_Group 2</a:t>
            </a:r>
            <a:endParaRPr lang="en-IN"/>
          </a:p>
        </p:txBody>
      </p:sp>
      <p:sp>
        <p:nvSpPr>
          <p:cNvPr id="6" name="Slide Number Placeholder 5">
            <a:extLst>
              <a:ext uri="{FF2B5EF4-FFF2-40B4-BE49-F238E27FC236}">
                <a16:creationId xmlns:a16="http://schemas.microsoft.com/office/drawing/2014/main" id="{9CBE52E6-1479-42AA-BD94-8BCFE8A41A0A}"/>
              </a:ext>
            </a:extLst>
          </p:cNvPr>
          <p:cNvSpPr>
            <a:spLocks noGrp="1"/>
          </p:cNvSpPr>
          <p:nvPr>
            <p:ph type="sldNum" sz="quarter" idx="12"/>
          </p:nvPr>
        </p:nvSpPr>
        <p:spPr/>
        <p:txBody>
          <a:bodyPr/>
          <a:lstStyle/>
          <a:p>
            <a:fld id="{72E43B16-FC09-400B-AA35-8784C62E682C}" type="slidenum">
              <a:rPr lang="en-IN" smtClean="0"/>
              <a:t>‹#›</a:t>
            </a:fld>
            <a:endParaRPr lang="en-IN"/>
          </a:p>
        </p:txBody>
      </p:sp>
    </p:spTree>
    <p:extLst>
      <p:ext uri="{BB962C8B-B14F-4D97-AF65-F5344CB8AC3E}">
        <p14:creationId xmlns:p14="http://schemas.microsoft.com/office/powerpoint/2010/main" val="2989410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FC9FE2C-AA99-454F-96CA-3494F5C14A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90F900F-6CB1-49AE-9581-4302FC9C89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C21F35D-3ADA-437B-B60A-C1556B0030FD}"/>
              </a:ext>
            </a:extLst>
          </p:cNvPr>
          <p:cNvSpPr>
            <a:spLocks noGrp="1"/>
          </p:cNvSpPr>
          <p:nvPr>
            <p:ph type="dt" sz="half" idx="10"/>
          </p:nvPr>
        </p:nvSpPr>
        <p:spPr/>
        <p:txBody>
          <a:bodyPr/>
          <a:lstStyle/>
          <a:p>
            <a:fld id="{91A9D81F-516E-4335-A2EB-13F36CAC253A}" type="datetime3">
              <a:rPr lang="en-US" smtClean="0"/>
              <a:t>25 July 2023</a:t>
            </a:fld>
            <a:endParaRPr lang="en-IN"/>
          </a:p>
        </p:txBody>
      </p:sp>
      <p:sp>
        <p:nvSpPr>
          <p:cNvPr id="5" name="Footer Placeholder 4">
            <a:extLst>
              <a:ext uri="{FF2B5EF4-FFF2-40B4-BE49-F238E27FC236}">
                <a16:creationId xmlns:a16="http://schemas.microsoft.com/office/drawing/2014/main" id="{55A95B73-826F-4E62-B3FA-25473EC6E982}"/>
              </a:ext>
            </a:extLst>
          </p:cNvPr>
          <p:cNvSpPr>
            <a:spLocks noGrp="1"/>
          </p:cNvSpPr>
          <p:nvPr>
            <p:ph type="ftr" sz="quarter" idx="11"/>
          </p:nvPr>
        </p:nvSpPr>
        <p:spPr/>
        <p:txBody>
          <a:bodyPr/>
          <a:lstStyle/>
          <a:p>
            <a:r>
              <a:rPr lang="en-US"/>
              <a:t>IFT540_Milestone 4_Group 2</a:t>
            </a:r>
            <a:endParaRPr lang="en-IN"/>
          </a:p>
        </p:txBody>
      </p:sp>
      <p:sp>
        <p:nvSpPr>
          <p:cNvPr id="6" name="Slide Number Placeholder 5">
            <a:extLst>
              <a:ext uri="{FF2B5EF4-FFF2-40B4-BE49-F238E27FC236}">
                <a16:creationId xmlns:a16="http://schemas.microsoft.com/office/drawing/2014/main" id="{2283EE9C-DE44-47A9-95A6-F24F68E58904}"/>
              </a:ext>
            </a:extLst>
          </p:cNvPr>
          <p:cNvSpPr>
            <a:spLocks noGrp="1"/>
          </p:cNvSpPr>
          <p:nvPr>
            <p:ph type="sldNum" sz="quarter" idx="12"/>
          </p:nvPr>
        </p:nvSpPr>
        <p:spPr/>
        <p:txBody>
          <a:bodyPr/>
          <a:lstStyle/>
          <a:p>
            <a:fld id="{72E43B16-FC09-400B-AA35-8784C62E682C}" type="slidenum">
              <a:rPr lang="en-IN" smtClean="0"/>
              <a:t>‹#›</a:t>
            </a:fld>
            <a:endParaRPr lang="en-IN"/>
          </a:p>
        </p:txBody>
      </p:sp>
    </p:spTree>
    <p:extLst>
      <p:ext uri="{BB962C8B-B14F-4D97-AF65-F5344CB8AC3E}">
        <p14:creationId xmlns:p14="http://schemas.microsoft.com/office/powerpoint/2010/main" val="658226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1" name="Google Shape;21;p4"/>
          <p:cNvSpPr/>
          <p:nvPr/>
        </p:nvSpPr>
        <p:spPr>
          <a:xfrm>
            <a:off x="0" y="6727600"/>
            <a:ext cx="12192000" cy="13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 name="Google Shape;22;p4"/>
          <p:cNvSpPr txBox="1">
            <a:spLocks noGrp="1"/>
          </p:cNvSpPr>
          <p:nvPr>
            <p:ph type="title"/>
          </p:nvPr>
        </p:nvSpPr>
        <p:spPr>
          <a:xfrm>
            <a:off x="415600" y="421233"/>
            <a:ext cx="11360800" cy="11084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415600" y="1633633"/>
            <a:ext cx="11360800" cy="44720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79117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E2219-A169-4D30-9B13-16D3AB892A7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FF2991D-5BAC-41CA-BA71-41CAEF3C3E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A759339-33D5-40F5-A9AD-CBD28BE30D5A}"/>
              </a:ext>
            </a:extLst>
          </p:cNvPr>
          <p:cNvSpPr>
            <a:spLocks noGrp="1"/>
          </p:cNvSpPr>
          <p:nvPr>
            <p:ph type="dt" sz="half" idx="10"/>
          </p:nvPr>
        </p:nvSpPr>
        <p:spPr/>
        <p:txBody>
          <a:bodyPr/>
          <a:lstStyle/>
          <a:p>
            <a:fld id="{C5312765-40A0-4BB9-9123-1039A047458B}" type="datetime3">
              <a:rPr lang="en-US" smtClean="0"/>
              <a:t>25 July 2023</a:t>
            </a:fld>
            <a:endParaRPr lang="en-IN"/>
          </a:p>
        </p:txBody>
      </p:sp>
      <p:sp>
        <p:nvSpPr>
          <p:cNvPr id="5" name="Footer Placeholder 4">
            <a:extLst>
              <a:ext uri="{FF2B5EF4-FFF2-40B4-BE49-F238E27FC236}">
                <a16:creationId xmlns:a16="http://schemas.microsoft.com/office/drawing/2014/main" id="{962454A7-B1C9-4222-A256-B817CD3EB34B}"/>
              </a:ext>
            </a:extLst>
          </p:cNvPr>
          <p:cNvSpPr>
            <a:spLocks noGrp="1"/>
          </p:cNvSpPr>
          <p:nvPr>
            <p:ph type="ftr" sz="quarter" idx="11"/>
          </p:nvPr>
        </p:nvSpPr>
        <p:spPr/>
        <p:txBody>
          <a:bodyPr/>
          <a:lstStyle/>
          <a:p>
            <a:r>
              <a:rPr lang="en-US"/>
              <a:t>IFT540_Milestone 4_Group 2</a:t>
            </a:r>
            <a:endParaRPr lang="en-IN"/>
          </a:p>
        </p:txBody>
      </p:sp>
      <p:sp>
        <p:nvSpPr>
          <p:cNvPr id="6" name="Slide Number Placeholder 5">
            <a:extLst>
              <a:ext uri="{FF2B5EF4-FFF2-40B4-BE49-F238E27FC236}">
                <a16:creationId xmlns:a16="http://schemas.microsoft.com/office/drawing/2014/main" id="{34AB1CA0-9C7A-40BD-BF3A-B02E3F5B044F}"/>
              </a:ext>
            </a:extLst>
          </p:cNvPr>
          <p:cNvSpPr>
            <a:spLocks noGrp="1"/>
          </p:cNvSpPr>
          <p:nvPr>
            <p:ph type="sldNum" sz="quarter" idx="12"/>
          </p:nvPr>
        </p:nvSpPr>
        <p:spPr/>
        <p:txBody>
          <a:bodyPr/>
          <a:lstStyle/>
          <a:p>
            <a:fld id="{72E43B16-FC09-400B-AA35-8784C62E682C}" type="slidenum">
              <a:rPr lang="en-IN" smtClean="0"/>
              <a:t>‹#›</a:t>
            </a:fld>
            <a:endParaRPr lang="en-IN"/>
          </a:p>
        </p:txBody>
      </p:sp>
    </p:spTree>
    <p:extLst>
      <p:ext uri="{BB962C8B-B14F-4D97-AF65-F5344CB8AC3E}">
        <p14:creationId xmlns:p14="http://schemas.microsoft.com/office/powerpoint/2010/main" val="1768492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BCE96-51F4-4E3B-B465-B6F8C67CEF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430E670-CAC8-44DC-8F21-81D663840C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ED0EFA-8336-46E6-82E1-1BD7B24A6CA5}"/>
              </a:ext>
            </a:extLst>
          </p:cNvPr>
          <p:cNvSpPr>
            <a:spLocks noGrp="1"/>
          </p:cNvSpPr>
          <p:nvPr>
            <p:ph type="dt" sz="half" idx="10"/>
          </p:nvPr>
        </p:nvSpPr>
        <p:spPr/>
        <p:txBody>
          <a:bodyPr/>
          <a:lstStyle/>
          <a:p>
            <a:fld id="{A0421863-83D4-491B-B09B-16FF7083B25E}" type="datetime3">
              <a:rPr lang="en-US" smtClean="0"/>
              <a:t>25 July 2023</a:t>
            </a:fld>
            <a:endParaRPr lang="en-IN"/>
          </a:p>
        </p:txBody>
      </p:sp>
      <p:sp>
        <p:nvSpPr>
          <p:cNvPr id="5" name="Footer Placeholder 4">
            <a:extLst>
              <a:ext uri="{FF2B5EF4-FFF2-40B4-BE49-F238E27FC236}">
                <a16:creationId xmlns:a16="http://schemas.microsoft.com/office/drawing/2014/main" id="{327FBE99-6F46-4ACB-8E69-7C0CD6C969BC}"/>
              </a:ext>
            </a:extLst>
          </p:cNvPr>
          <p:cNvSpPr>
            <a:spLocks noGrp="1"/>
          </p:cNvSpPr>
          <p:nvPr>
            <p:ph type="ftr" sz="quarter" idx="11"/>
          </p:nvPr>
        </p:nvSpPr>
        <p:spPr/>
        <p:txBody>
          <a:bodyPr/>
          <a:lstStyle/>
          <a:p>
            <a:r>
              <a:rPr lang="en-US"/>
              <a:t>IFT540_Milestone 4_Group 2</a:t>
            </a:r>
            <a:endParaRPr lang="en-IN"/>
          </a:p>
        </p:txBody>
      </p:sp>
      <p:sp>
        <p:nvSpPr>
          <p:cNvPr id="6" name="Slide Number Placeholder 5">
            <a:extLst>
              <a:ext uri="{FF2B5EF4-FFF2-40B4-BE49-F238E27FC236}">
                <a16:creationId xmlns:a16="http://schemas.microsoft.com/office/drawing/2014/main" id="{1C6026CB-B304-447A-8E45-9E0F2C6ED410}"/>
              </a:ext>
            </a:extLst>
          </p:cNvPr>
          <p:cNvSpPr>
            <a:spLocks noGrp="1"/>
          </p:cNvSpPr>
          <p:nvPr>
            <p:ph type="sldNum" sz="quarter" idx="12"/>
          </p:nvPr>
        </p:nvSpPr>
        <p:spPr/>
        <p:txBody>
          <a:bodyPr/>
          <a:lstStyle/>
          <a:p>
            <a:fld id="{72E43B16-FC09-400B-AA35-8784C62E682C}" type="slidenum">
              <a:rPr lang="en-IN" smtClean="0"/>
              <a:t>‹#›</a:t>
            </a:fld>
            <a:endParaRPr lang="en-IN"/>
          </a:p>
        </p:txBody>
      </p:sp>
    </p:spTree>
    <p:extLst>
      <p:ext uri="{BB962C8B-B14F-4D97-AF65-F5344CB8AC3E}">
        <p14:creationId xmlns:p14="http://schemas.microsoft.com/office/powerpoint/2010/main" val="472408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B41CA-13CF-4FAE-A9E1-4688B2D32A1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8403BB7-ED69-4F55-A6D9-51E750D771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DC26947-3149-4A72-9FB7-B614D1A02A0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A521417-CDCF-436E-81EA-B2CEE6551B40}"/>
              </a:ext>
            </a:extLst>
          </p:cNvPr>
          <p:cNvSpPr>
            <a:spLocks noGrp="1"/>
          </p:cNvSpPr>
          <p:nvPr>
            <p:ph type="dt" sz="half" idx="10"/>
          </p:nvPr>
        </p:nvSpPr>
        <p:spPr/>
        <p:txBody>
          <a:bodyPr/>
          <a:lstStyle/>
          <a:p>
            <a:fld id="{722577F6-4D6A-4A54-B16B-685394FF5D2D}" type="datetime3">
              <a:rPr lang="en-US" smtClean="0"/>
              <a:t>25 July 2023</a:t>
            </a:fld>
            <a:endParaRPr lang="en-IN"/>
          </a:p>
        </p:txBody>
      </p:sp>
      <p:sp>
        <p:nvSpPr>
          <p:cNvPr id="6" name="Footer Placeholder 5">
            <a:extLst>
              <a:ext uri="{FF2B5EF4-FFF2-40B4-BE49-F238E27FC236}">
                <a16:creationId xmlns:a16="http://schemas.microsoft.com/office/drawing/2014/main" id="{587E3905-23BC-4622-B1A6-11A027E8A17C}"/>
              </a:ext>
            </a:extLst>
          </p:cNvPr>
          <p:cNvSpPr>
            <a:spLocks noGrp="1"/>
          </p:cNvSpPr>
          <p:nvPr>
            <p:ph type="ftr" sz="quarter" idx="11"/>
          </p:nvPr>
        </p:nvSpPr>
        <p:spPr/>
        <p:txBody>
          <a:bodyPr/>
          <a:lstStyle/>
          <a:p>
            <a:r>
              <a:rPr lang="en-US"/>
              <a:t>IFT540_Milestone 4_Group 2</a:t>
            </a:r>
            <a:endParaRPr lang="en-IN"/>
          </a:p>
        </p:txBody>
      </p:sp>
      <p:sp>
        <p:nvSpPr>
          <p:cNvPr id="7" name="Slide Number Placeholder 6">
            <a:extLst>
              <a:ext uri="{FF2B5EF4-FFF2-40B4-BE49-F238E27FC236}">
                <a16:creationId xmlns:a16="http://schemas.microsoft.com/office/drawing/2014/main" id="{413634E4-A6AC-4F57-AAE3-E8159D2545CA}"/>
              </a:ext>
            </a:extLst>
          </p:cNvPr>
          <p:cNvSpPr>
            <a:spLocks noGrp="1"/>
          </p:cNvSpPr>
          <p:nvPr>
            <p:ph type="sldNum" sz="quarter" idx="12"/>
          </p:nvPr>
        </p:nvSpPr>
        <p:spPr/>
        <p:txBody>
          <a:bodyPr/>
          <a:lstStyle/>
          <a:p>
            <a:fld id="{72E43B16-FC09-400B-AA35-8784C62E682C}" type="slidenum">
              <a:rPr lang="en-IN" smtClean="0"/>
              <a:t>‹#›</a:t>
            </a:fld>
            <a:endParaRPr lang="en-IN"/>
          </a:p>
        </p:txBody>
      </p:sp>
    </p:spTree>
    <p:extLst>
      <p:ext uri="{BB962C8B-B14F-4D97-AF65-F5344CB8AC3E}">
        <p14:creationId xmlns:p14="http://schemas.microsoft.com/office/powerpoint/2010/main" val="297691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2BA97-CE06-4488-8B80-12D1EDB6CA8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1D240C8-C122-457B-A454-88F1081F6D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9A68FA8-AE65-46A9-B0BC-3FD8816098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5779ADC-6D8F-42B5-A996-4CDE3A24F9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F71288B-4550-44E3-9D3E-D81E74D8718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E95BCD4-5A3F-469C-91C5-BD2723FBD2DE}"/>
              </a:ext>
            </a:extLst>
          </p:cNvPr>
          <p:cNvSpPr>
            <a:spLocks noGrp="1"/>
          </p:cNvSpPr>
          <p:nvPr>
            <p:ph type="dt" sz="half" idx="10"/>
          </p:nvPr>
        </p:nvSpPr>
        <p:spPr/>
        <p:txBody>
          <a:bodyPr/>
          <a:lstStyle/>
          <a:p>
            <a:fld id="{E9D7321C-F76A-404C-ACE3-16E2FA28CC59}" type="datetime3">
              <a:rPr lang="en-US" smtClean="0"/>
              <a:t>25 July 2023</a:t>
            </a:fld>
            <a:endParaRPr lang="en-IN"/>
          </a:p>
        </p:txBody>
      </p:sp>
      <p:sp>
        <p:nvSpPr>
          <p:cNvPr id="8" name="Footer Placeholder 7">
            <a:extLst>
              <a:ext uri="{FF2B5EF4-FFF2-40B4-BE49-F238E27FC236}">
                <a16:creationId xmlns:a16="http://schemas.microsoft.com/office/drawing/2014/main" id="{7CFED913-31AA-4A7E-B43A-FDA56D40B998}"/>
              </a:ext>
            </a:extLst>
          </p:cNvPr>
          <p:cNvSpPr>
            <a:spLocks noGrp="1"/>
          </p:cNvSpPr>
          <p:nvPr>
            <p:ph type="ftr" sz="quarter" idx="11"/>
          </p:nvPr>
        </p:nvSpPr>
        <p:spPr/>
        <p:txBody>
          <a:bodyPr/>
          <a:lstStyle/>
          <a:p>
            <a:r>
              <a:rPr lang="en-US"/>
              <a:t>IFT540_Milestone 4_Group 2</a:t>
            </a:r>
            <a:endParaRPr lang="en-IN"/>
          </a:p>
        </p:txBody>
      </p:sp>
      <p:sp>
        <p:nvSpPr>
          <p:cNvPr id="9" name="Slide Number Placeholder 8">
            <a:extLst>
              <a:ext uri="{FF2B5EF4-FFF2-40B4-BE49-F238E27FC236}">
                <a16:creationId xmlns:a16="http://schemas.microsoft.com/office/drawing/2014/main" id="{0AE1545C-2341-4A05-9E54-12B8E114B258}"/>
              </a:ext>
            </a:extLst>
          </p:cNvPr>
          <p:cNvSpPr>
            <a:spLocks noGrp="1"/>
          </p:cNvSpPr>
          <p:nvPr>
            <p:ph type="sldNum" sz="quarter" idx="12"/>
          </p:nvPr>
        </p:nvSpPr>
        <p:spPr/>
        <p:txBody>
          <a:bodyPr/>
          <a:lstStyle/>
          <a:p>
            <a:fld id="{72E43B16-FC09-400B-AA35-8784C62E682C}" type="slidenum">
              <a:rPr lang="en-IN" smtClean="0"/>
              <a:t>‹#›</a:t>
            </a:fld>
            <a:endParaRPr lang="en-IN"/>
          </a:p>
        </p:txBody>
      </p:sp>
    </p:spTree>
    <p:extLst>
      <p:ext uri="{BB962C8B-B14F-4D97-AF65-F5344CB8AC3E}">
        <p14:creationId xmlns:p14="http://schemas.microsoft.com/office/powerpoint/2010/main" val="40123998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99570-7399-46B8-B2F4-C149E39B9DD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0C16F10-F8CF-41E6-9E92-1D4A3246F3A7}"/>
              </a:ext>
            </a:extLst>
          </p:cNvPr>
          <p:cNvSpPr>
            <a:spLocks noGrp="1"/>
          </p:cNvSpPr>
          <p:nvPr>
            <p:ph type="dt" sz="half" idx="10"/>
          </p:nvPr>
        </p:nvSpPr>
        <p:spPr/>
        <p:txBody>
          <a:bodyPr/>
          <a:lstStyle/>
          <a:p>
            <a:fld id="{F17D6FBE-6ADA-4ADA-892C-654CEBA01F50}" type="datetime3">
              <a:rPr lang="en-US" smtClean="0"/>
              <a:t>25 July 2023</a:t>
            </a:fld>
            <a:endParaRPr lang="en-IN"/>
          </a:p>
        </p:txBody>
      </p:sp>
      <p:sp>
        <p:nvSpPr>
          <p:cNvPr id="4" name="Footer Placeholder 3">
            <a:extLst>
              <a:ext uri="{FF2B5EF4-FFF2-40B4-BE49-F238E27FC236}">
                <a16:creationId xmlns:a16="http://schemas.microsoft.com/office/drawing/2014/main" id="{98105743-F011-48DD-837F-5F1301CC6705}"/>
              </a:ext>
            </a:extLst>
          </p:cNvPr>
          <p:cNvSpPr>
            <a:spLocks noGrp="1"/>
          </p:cNvSpPr>
          <p:nvPr>
            <p:ph type="ftr" sz="quarter" idx="11"/>
          </p:nvPr>
        </p:nvSpPr>
        <p:spPr/>
        <p:txBody>
          <a:bodyPr/>
          <a:lstStyle/>
          <a:p>
            <a:r>
              <a:rPr lang="en-US"/>
              <a:t>IFT540_Milestone 4_Group 2</a:t>
            </a:r>
            <a:endParaRPr lang="en-IN"/>
          </a:p>
        </p:txBody>
      </p:sp>
      <p:sp>
        <p:nvSpPr>
          <p:cNvPr id="5" name="Slide Number Placeholder 4">
            <a:extLst>
              <a:ext uri="{FF2B5EF4-FFF2-40B4-BE49-F238E27FC236}">
                <a16:creationId xmlns:a16="http://schemas.microsoft.com/office/drawing/2014/main" id="{28A9635B-5D1C-481F-95C8-1C9F6F74EC67}"/>
              </a:ext>
            </a:extLst>
          </p:cNvPr>
          <p:cNvSpPr>
            <a:spLocks noGrp="1"/>
          </p:cNvSpPr>
          <p:nvPr>
            <p:ph type="sldNum" sz="quarter" idx="12"/>
          </p:nvPr>
        </p:nvSpPr>
        <p:spPr/>
        <p:txBody>
          <a:bodyPr/>
          <a:lstStyle/>
          <a:p>
            <a:fld id="{72E43B16-FC09-400B-AA35-8784C62E682C}" type="slidenum">
              <a:rPr lang="en-IN" smtClean="0"/>
              <a:t>‹#›</a:t>
            </a:fld>
            <a:endParaRPr lang="en-IN"/>
          </a:p>
        </p:txBody>
      </p:sp>
    </p:spTree>
    <p:extLst>
      <p:ext uri="{BB962C8B-B14F-4D97-AF65-F5344CB8AC3E}">
        <p14:creationId xmlns:p14="http://schemas.microsoft.com/office/powerpoint/2010/main" val="3007386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3A4028-003E-4C6B-95E3-B62B15587949}"/>
              </a:ext>
            </a:extLst>
          </p:cNvPr>
          <p:cNvSpPr>
            <a:spLocks noGrp="1"/>
          </p:cNvSpPr>
          <p:nvPr>
            <p:ph type="dt" sz="half" idx="10"/>
          </p:nvPr>
        </p:nvSpPr>
        <p:spPr/>
        <p:txBody>
          <a:bodyPr/>
          <a:lstStyle/>
          <a:p>
            <a:fld id="{DB873D05-604F-4C2C-83F4-8BFC813AE8A4}" type="datetime3">
              <a:rPr lang="en-US" smtClean="0"/>
              <a:t>25 July 2023</a:t>
            </a:fld>
            <a:endParaRPr lang="en-IN"/>
          </a:p>
        </p:txBody>
      </p:sp>
      <p:sp>
        <p:nvSpPr>
          <p:cNvPr id="3" name="Footer Placeholder 2">
            <a:extLst>
              <a:ext uri="{FF2B5EF4-FFF2-40B4-BE49-F238E27FC236}">
                <a16:creationId xmlns:a16="http://schemas.microsoft.com/office/drawing/2014/main" id="{00640100-2E06-4401-BA1C-1EF46BB06532}"/>
              </a:ext>
            </a:extLst>
          </p:cNvPr>
          <p:cNvSpPr>
            <a:spLocks noGrp="1"/>
          </p:cNvSpPr>
          <p:nvPr>
            <p:ph type="ftr" sz="quarter" idx="11"/>
          </p:nvPr>
        </p:nvSpPr>
        <p:spPr/>
        <p:txBody>
          <a:bodyPr/>
          <a:lstStyle/>
          <a:p>
            <a:r>
              <a:rPr lang="en-US"/>
              <a:t>IFT540_Milestone 4_Group 2</a:t>
            </a:r>
            <a:endParaRPr lang="en-IN"/>
          </a:p>
        </p:txBody>
      </p:sp>
      <p:sp>
        <p:nvSpPr>
          <p:cNvPr id="4" name="Slide Number Placeholder 3">
            <a:extLst>
              <a:ext uri="{FF2B5EF4-FFF2-40B4-BE49-F238E27FC236}">
                <a16:creationId xmlns:a16="http://schemas.microsoft.com/office/drawing/2014/main" id="{10071585-F0FA-456B-859D-031478AD9695}"/>
              </a:ext>
            </a:extLst>
          </p:cNvPr>
          <p:cNvSpPr>
            <a:spLocks noGrp="1"/>
          </p:cNvSpPr>
          <p:nvPr>
            <p:ph type="sldNum" sz="quarter" idx="12"/>
          </p:nvPr>
        </p:nvSpPr>
        <p:spPr/>
        <p:txBody>
          <a:bodyPr/>
          <a:lstStyle/>
          <a:p>
            <a:fld id="{72E43B16-FC09-400B-AA35-8784C62E682C}" type="slidenum">
              <a:rPr lang="en-IN" smtClean="0"/>
              <a:t>‹#›</a:t>
            </a:fld>
            <a:endParaRPr lang="en-IN"/>
          </a:p>
        </p:txBody>
      </p:sp>
    </p:spTree>
    <p:extLst>
      <p:ext uri="{BB962C8B-B14F-4D97-AF65-F5344CB8AC3E}">
        <p14:creationId xmlns:p14="http://schemas.microsoft.com/office/powerpoint/2010/main" val="1509211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9AF15-B16E-42B5-B263-29DA1A635A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B69F89E-6DD3-42AA-9CB1-A892DBA1C63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F52D59D-2BF1-4671-ACA3-A06501BCEE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01FCFA-C174-4A40-B174-F8709B60DA5C}"/>
              </a:ext>
            </a:extLst>
          </p:cNvPr>
          <p:cNvSpPr>
            <a:spLocks noGrp="1"/>
          </p:cNvSpPr>
          <p:nvPr>
            <p:ph type="dt" sz="half" idx="10"/>
          </p:nvPr>
        </p:nvSpPr>
        <p:spPr/>
        <p:txBody>
          <a:bodyPr/>
          <a:lstStyle/>
          <a:p>
            <a:fld id="{71C42B8C-FF13-4528-95BE-FB9F56C49386}" type="datetime3">
              <a:rPr lang="en-US" smtClean="0"/>
              <a:t>25 July 2023</a:t>
            </a:fld>
            <a:endParaRPr lang="en-IN"/>
          </a:p>
        </p:txBody>
      </p:sp>
      <p:sp>
        <p:nvSpPr>
          <p:cNvPr id="6" name="Footer Placeholder 5">
            <a:extLst>
              <a:ext uri="{FF2B5EF4-FFF2-40B4-BE49-F238E27FC236}">
                <a16:creationId xmlns:a16="http://schemas.microsoft.com/office/drawing/2014/main" id="{6C1DED56-F310-47A1-9F3E-F42079ACC931}"/>
              </a:ext>
            </a:extLst>
          </p:cNvPr>
          <p:cNvSpPr>
            <a:spLocks noGrp="1"/>
          </p:cNvSpPr>
          <p:nvPr>
            <p:ph type="ftr" sz="quarter" idx="11"/>
          </p:nvPr>
        </p:nvSpPr>
        <p:spPr/>
        <p:txBody>
          <a:bodyPr/>
          <a:lstStyle/>
          <a:p>
            <a:r>
              <a:rPr lang="en-US"/>
              <a:t>IFT540_Milestone 4_Group 2</a:t>
            </a:r>
            <a:endParaRPr lang="en-IN"/>
          </a:p>
        </p:txBody>
      </p:sp>
      <p:sp>
        <p:nvSpPr>
          <p:cNvPr id="7" name="Slide Number Placeholder 6">
            <a:extLst>
              <a:ext uri="{FF2B5EF4-FFF2-40B4-BE49-F238E27FC236}">
                <a16:creationId xmlns:a16="http://schemas.microsoft.com/office/drawing/2014/main" id="{BE1CCA49-8DED-47AB-9E7B-96ABAA475B14}"/>
              </a:ext>
            </a:extLst>
          </p:cNvPr>
          <p:cNvSpPr>
            <a:spLocks noGrp="1"/>
          </p:cNvSpPr>
          <p:nvPr>
            <p:ph type="sldNum" sz="quarter" idx="12"/>
          </p:nvPr>
        </p:nvSpPr>
        <p:spPr/>
        <p:txBody>
          <a:bodyPr/>
          <a:lstStyle/>
          <a:p>
            <a:fld id="{72E43B16-FC09-400B-AA35-8784C62E682C}" type="slidenum">
              <a:rPr lang="en-IN" smtClean="0"/>
              <a:t>‹#›</a:t>
            </a:fld>
            <a:endParaRPr lang="en-IN"/>
          </a:p>
        </p:txBody>
      </p:sp>
    </p:spTree>
    <p:extLst>
      <p:ext uri="{BB962C8B-B14F-4D97-AF65-F5344CB8AC3E}">
        <p14:creationId xmlns:p14="http://schemas.microsoft.com/office/powerpoint/2010/main" val="293525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139D4-C0C2-4A06-87EA-E7594C88B0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133B37A-B399-4A05-AF7A-3CD9B1DFBE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D15B969-BC0F-4EEF-B36A-9DB5818D6C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AB202E-7220-4038-9E45-3EA1A8ADB891}"/>
              </a:ext>
            </a:extLst>
          </p:cNvPr>
          <p:cNvSpPr>
            <a:spLocks noGrp="1"/>
          </p:cNvSpPr>
          <p:nvPr>
            <p:ph type="dt" sz="half" idx="10"/>
          </p:nvPr>
        </p:nvSpPr>
        <p:spPr/>
        <p:txBody>
          <a:bodyPr/>
          <a:lstStyle/>
          <a:p>
            <a:fld id="{E8F886F3-CC80-4E82-A251-6D94E9DDAF24}" type="datetime3">
              <a:rPr lang="en-US" smtClean="0"/>
              <a:t>25 July 2023</a:t>
            </a:fld>
            <a:endParaRPr lang="en-IN"/>
          </a:p>
        </p:txBody>
      </p:sp>
      <p:sp>
        <p:nvSpPr>
          <p:cNvPr id="6" name="Footer Placeholder 5">
            <a:extLst>
              <a:ext uri="{FF2B5EF4-FFF2-40B4-BE49-F238E27FC236}">
                <a16:creationId xmlns:a16="http://schemas.microsoft.com/office/drawing/2014/main" id="{6C45E61E-2C3C-44B0-8431-87B29047502C}"/>
              </a:ext>
            </a:extLst>
          </p:cNvPr>
          <p:cNvSpPr>
            <a:spLocks noGrp="1"/>
          </p:cNvSpPr>
          <p:nvPr>
            <p:ph type="ftr" sz="quarter" idx="11"/>
          </p:nvPr>
        </p:nvSpPr>
        <p:spPr/>
        <p:txBody>
          <a:bodyPr/>
          <a:lstStyle/>
          <a:p>
            <a:r>
              <a:rPr lang="en-US"/>
              <a:t>IFT540_Milestone 4_Group 2</a:t>
            </a:r>
            <a:endParaRPr lang="en-IN"/>
          </a:p>
        </p:txBody>
      </p:sp>
      <p:sp>
        <p:nvSpPr>
          <p:cNvPr id="7" name="Slide Number Placeholder 6">
            <a:extLst>
              <a:ext uri="{FF2B5EF4-FFF2-40B4-BE49-F238E27FC236}">
                <a16:creationId xmlns:a16="http://schemas.microsoft.com/office/drawing/2014/main" id="{A59122A4-15E7-4986-A5E5-500AC74E7CAD}"/>
              </a:ext>
            </a:extLst>
          </p:cNvPr>
          <p:cNvSpPr>
            <a:spLocks noGrp="1"/>
          </p:cNvSpPr>
          <p:nvPr>
            <p:ph type="sldNum" sz="quarter" idx="12"/>
          </p:nvPr>
        </p:nvSpPr>
        <p:spPr/>
        <p:txBody>
          <a:bodyPr/>
          <a:lstStyle/>
          <a:p>
            <a:fld id="{72E43B16-FC09-400B-AA35-8784C62E682C}" type="slidenum">
              <a:rPr lang="en-IN" smtClean="0"/>
              <a:t>‹#›</a:t>
            </a:fld>
            <a:endParaRPr lang="en-IN"/>
          </a:p>
        </p:txBody>
      </p:sp>
    </p:spTree>
    <p:extLst>
      <p:ext uri="{BB962C8B-B14F-4D97-AF65-F5344CB8AC3E}">
        <p14:creationId xmlns:p14="http://schemas.microsoft.com/office/powerpoint/2010/main" val="12809370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CA651E-F4D0-49F2-852A-585E5BC9A4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86D7E8E-EE3D-414C-BF52-175BD7D608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E1DAC99-6E4D-4FEA-AFC1-F1A470CB34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780654-2A0C-4AC3-95BD-942D07E908D2}" type="datetime3">
              <a:rPr lang="en-US" smtClean="0"/>
              <a:t>25 July 2023</a:t>
            </a:fld>
            <a:endParaRPr lang="en-IN"/>
          </a:p>
        </p:txBody>
      </p:sp>
      <p:sp>
        <p:nvSpPr>
          <p:cNvPr id="5" name="Footer Placeholder 4">
            <a:extLst>
              <a:ext uri="{FF2B5EF4-FFF2-40B4-BE49-F238E27FC236}">
                <a16:creationId xmlns:a16="http://schemas.microsoft.com/office/drawing/2014/main" id="{4A1DEBD9-D701-4F15-99AC-C032C525A9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IFT540_Milestone 4_Group 2</a:t>
            </a:r>
            <a:endParaRPr lang="en-IN"/>
          </a:p>
        </p:txBody>
      </p:sp>
      <p:sp>
        <p:nvSpPr>
          <p:cNvPr id="6" name="Slide Number Placeholder 5">
            <a:extLst>
              <a:ext uri="{FF2B5EF4-FFF2-40B4-BE49-F238E27FC236}">
                <a16:creationId xmlns:a16="http://schemas.microsoft.com/office/drawing/2014/main" id="{D8681410-3F10-463B-9152-98B04A62B3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E43B16-FC09-400B-AA35-8784C62E682C}" type="slidenum">
              <a:rPr lang="en-IN" smtClean="0"/>
              <a:t>‹#›</a:t>
            </a:fld>
            <a:endParaRPr lang="en-IN"/>
          </a:p>
        </p:txBody>
      </p:sp>
    </p:spTree>
    <p:extLst>
      <p:ext uri="{BB962C8B-B14F-4D97-AF65-F5344CB8AC3E}">
        <p14:creationId xmlns:p14="http://schemas.microsoft.com/office/powerpoint/2010/main" val="36875113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BAF50AD-E0AF-4983-AEFB-79ADD50E1D1F}"/>
              </a:ext>
            </a:extLst>
          </p:cNvPr>
          <p:cNvSpPr txBox="1"/>
          <p:nvPr/>
        </p:nvSpPr>
        <p:spPr>
          <a:xfrm>
            <a:off x="0" y="1970678"/>
            <a:ext cx="12428991" cy="3287054"/>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Milestone 4: Final Presentation </a:t>
            </a:r>
          </a:p>
          <a:p>
            <a:pPr algn="ctr"/>
            <a:r>
              <a:rPr lang="en-US" sz="2000" dirty="0">
                <a:latin typeface="Times New Roman" panose="02020603050405020304" pitchFamily="18" charset="0"/>
                <a:cs typeface="Times New Roman" panose="02020603050405020304" pitchFamily="18" charset="0"/>
              </a:rPr>
              <a:t> </a:t>
            </a:r>
          </a:p>
          <a:p>
            <a:pPr marL="0" marR="0" algn="ctr">
              <a:spcBef>
                <a:spcPts val="0"/>
              </a:spcBef>
              <a:spcAft>
                <a:spcPts val="0"/>
              </a:spcAft>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Automation of Initech ITAM Process</a:t>
            </a:r>
          </a:p>
          <a:p>
            <a:pPr marL="0" marR="0" algn="ctr">
              <a:lnSpc>
                <a:spcPct val="115000"/>
              </a:lnSpc>
              <a:spcBef>
                <a:spcPts val="0"/>
              </a:spcBef>
              <a:spcAft>
                <a:spcPts val="0"/>
              </a:spcAft>
            </a:pPr>
            <a:endParaRPr lang="en-US"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000" dirty="0">
                <a:latin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Prof. Dr. Tatiana Walsh</a:t>
            </a:r>
          </a:p>
          <a:p>
            <a:pPr algn="ctr"/>
            <a:endParaRPr lang="en-US" sz="2000" dirty="0">
              <a:latin typeface="Times New Roman" panose="02020603050405020304" pitchFamily="18" charset="0"/>
              <a:cs typeface="Times New Roman" panose="02020603050405020304" pitchFamily="18" charset="0"/>
            </a:endParaRPr>
          </a:p>
          <a:p>
            <a:pPr algn="ctr"/>
            <a:r>
              <a:rPr lang="en-US" sz="2000" dirty="0">
                <a:latin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April 24, 2022</a:t>
            </a:r>
          </a:p>
          <a:p>
            <a:pPr algn="ctr"/>
            <a:endParaRPr lang="en-US" sz="2000"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5BF77691-2E12-4D5E-AA7D-5F2CED848789}"/>
              </a:ext>
            </a:extLst>
          </p:cNvPr>
          <p:cNvSpPr>
            <a:spLocks noGrp="1"/>
          </p:cNvSpPr>
          <p:nvPr>
            <p:ph type="dt" sz="half" idx="10"/>
          </p:nvPr>
        </p:nvSpPr>
        <p:spPr/>
        <p:txBody>
          <a:bodyPr/>
          <a:lstStyle/>
          <a:p>
            <a:fld id="{18932E2D-7222-4E63-986A-9D615DAD8FCD}" type="datetime3">
              <a:rPr lang="en-US" smtClean="0"/>
              <a:t>25 July 2023</a:t>
            </a:fld>
            <a:endParaRPr lang="en-IN"/>
          </a:p>
        </p:txBody>
      </p:sp>
      <p:sp>
        <p:nvSpPr>
          <p:cNvPr id="3" name="Footer Placeholder 2">
            <a:extLst>
              <a:ext uri="{FF2B5EF4-FFF2-40B4-BE49-F238E27FC236}">
                <a16:creationId xmlns:a16="http://schemas.microsoft.com/office/drawing/2014/main" id="{9587D740-6744-435B-8E92-0164DF9F251C}"/>
              </a:ext>
            </a:extLst>
          </p:cNvPr>
          <p:cNvSpPr>
            <a:spLocks noGrp="1"/>
          </p:cNvSpPr>
          <p:nvPr>
            <p:ph type="ftr" sz="quarter" idx="11"/>
          </p:nvPr>
        </p:nvSpPr>
        <p:spPr/>
        <p:txBody>
          <a:bodyPr/>
          <a:lstStyle/>
          <a:p>
            <a:r>
              <a:rPr lang="en-US"/>
              <a:t>IFT540_Milestone 4_Group 2</a:t>
            </a:r>
            <a:endParaRPr lang="en-IN"/>
          </a:p>
        </p:txBody>
      </p:sp>
      <p:sp>
        <p:nvSpPr>
          <p:cNvPr id="5" name="Slide Number Placeholder 4">
            <a:extLst>
              <a:ext uri="{FF2B5EF4-FFF2-40B4-BE49-F238E27FC236}">
                <a16:creationId xmlns:a16="http://schemas.microsoft.com/office/drawing/2014/main" id="{E0AC2416-F422-4219-A621-43ABF7FCCF45}"/>
              </a:ext>
            </a:extLst>
          </p:cNvPr>
          <p:cNvSpPr>
            <a:spLocks noGrp="1"/>
          </p:cNvSpPr>
          <p:nvPr>
            <p:ph type="sldNum" sz="quarter" idx="12"/>
          </p:nvPr>
        </p:nvSpPr>
        <p:spPr/>
        <p:txBody>
          <a:bodyPr/>
          <a:lstStyle/>
          <a:p>
            <a:fld id="{72E43B16-FC09-400B-AA35-8784C62E682C}" type="slidenum">
              <a:rPr lang="en-IN" smtClean="0"/>
              <a:t>1</a:t>
            </a:fld>
            <a:endParaRPr lang="en-IN"/>
          </a:p>
        </p:txBody>
      </p:sp>
    </p:spTree>
    <p:extLst>
      <p:ext uri="{BB962C8B-B14F-4D97-AF65-F5344CB8AC3E}">
        <p14:creationId xmlns:p14="http://schemas.microsoft.com/office/powerpoint/2010/main" val="689596922"/>
      </p:ext>
    </p:extLst>
  </p:cSld>
  <p:clrMapOvr>
    <a:masterClrMapping/>
  </p:clrMapOvr>
  <mc:AlternateContent xmlns:mc="http://schemas.openxmlformats.org/markup-compatibility/2006" xmlns:p14="http://schemas.microsoft.com/office/powerpoint/2010/main">
    <mc:Choice Requires="p14">
      <p:transition spd="slow" p14:dur="2000" advTm="18493"/>
    </mc:Choice>
    <mc:Fallback xmlns="">
      <p:transition spd="slow" advTm="1849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78FAF18-B018-4F53-BAE5-C0293D89F254}"/>
              </a:ext>
            </a:extLst>
          </p:cNvPr>
          <p:cNvSpPr>
            <a:spLocks noGrp="1"/>
          </p:cNvSpPr>
          <p:nvPr>
            <p:ph idx="1"/>
          </p:nvPr>
        </p:nvSpPr>
        <p:spPr>
          <a:xfrm>
            <a:off x="6749143" y="1460053"/>
            <a:ext cx="5290457" cy="4896297"/>
          </a:xfrm>
        </p:spPr>
        <p:txBody>
          <a:bodyPr vert="horz" lIns="91440" tIns="45720" rIns="91440" bIns="45720" rtlCol="0" anchor="t">
            <a:normAutofit/>
          </a:bodyPr>
          <a:lstStyle/>
          <a:p>
            <a:pPr algn="just"/>
            <a:r>
              <a:rPr lang="en-US" sz="2000" dirty="0">
                <a:latin typeface="Times New Roman" panose="02020603050405020304" pitchFamily="18" charset="0"/>
                <a:cs typeface="Times New Roman" panose="02020603050405020304" pitchFamily="18" charset="0"/>
              </a:rPr>
              <a:t>The request and fulfillment process is a management procedure that touches every other function since it requires data updates in the central repository once the request is reviewed by another team. </a:t>
            </a:r>
          </a:p>
          <a:p>
            <a:pPr marL="0" indent="0" algn="just">
              <a:buNone/>
            </a:pP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The functions are:</a:t>
            </a:r>
          </a:p>
          <a:p>
            <a:pPr marL="0" indent="0" algn="just">
              <a:buNone/>
            </a:pPr>
            <a:r>
              <a:rPr lang="en-US" sz="2000" dirty="0">
                <a:latin typeface="Times New Roman" panose="02020603050405020304" pitchFamily="18" charset="0"/>
                <a:cs typeface="Times New Roman" panose="02020603050405020304" pitchFamily="18" charset="0"/>
              </a:rPr>
              <a:t>           1.	Asset entry</a:t>
            </a:r>
          </a:p>
          <a:p>
            <a:pPr marL="0" indent="0" algn="just">
              <a:buNone/>
            </a:pPr>
            <a:r>
              <a:rPr lang="en-US" sz="2000" dirty="0">
                <a:latin typeface="Times New Roman" panose="02020603050405020304" pitchFamily="18" charset="0"/>
                <a:cs typeface="Times New Roman" panose="02020603050405020304" pitchFamily="18" charset="0"/>
              </a:rPr>
              <a:t>           2.	Request process</a:t>
            </a:r>
          </a:p>
          <a:p>
            <a:pPr marL="0" indent="0" algn="just">
              <a:buNone/>
            </a:pPr>
            <a:r>
              <a:rPr lang="en-US" sz="2000" dirty="0">
                <a:latin typeface="Times New Roman" panose="02020603050405020304" pitchFamily="18" charset="0"/>
                <a:cs typeface="Times New Roman" panose="02020603050405020304" pitchFamily="18" charset="0"/>
              </a:rPr>
              <a:t>           3.	Fulfillment process</a:t>
            </a:r>
          </a:p>
          <a:p>
            <a:pPr marL="0" indent="0" algn="just">
              <a:buNone/>
            </a:pPr>
            <a:r>
              <a:rPr lang="en-US" sz="2000" dirty="0">
                <a:latin typeface="Times New Roman" panose="02020603050405020304" pitchFamily="18" charset="0"/>
                <a:cs typeface="Times New Roman" panose="02020603050405020304" pitchFamily="18" charset="0"/>
              </a:rPr>
              <a:t>           4.	Support process</a:t>
            </a:r>
          </a:p>
          <a:p>
            <a:pPr marL="0" indent="0" algn="just">
              <a:buNone/>
            </a:pPr>
            <a:r>
              <a:rPr lang="en-US" sz="2000" dirty="0">
                <a:latin typeface="Times New Roman" panose="02020603050405020304" pitchFamily="18" charset="0"/>
                <a:cs typeface="Times New Roman" panose="02020603050405020304" pitchFamily="18" charset="0"/>
              </a:rPr>
              <a:t>           5.	Retirement process</a:t>
            </a:r>
          </a:p>
        </p:txBody>
      </p:sp>
      <p:sp>
        <p:nvSpPr>
          <p:cNvPr id="11" name="Title 1">
            <a:extLst>
              <a:ext uri="{FF2B5EF4-FFF2-40B4-BE49-F238E27FC236}">
                <a16:creationId xmlns:a16="http://schemas.microsoft.com/office/drawing/2014/main" id="{E2C5E56A-0C5C-4414-99A7-E25EC90C476C}"/>
              </a:ext>
            </a:extLst>
          </p:cNvPr>
          <p:cNvSpPr>
            <a:spLocks noGrp="1"/>
          </p:cNvSpPr>
          <p:nvPr>
            <p:ph type="title"/>
          </p:nvPr>
        </p:nvSpPr>
        <p:spPr>
          <a:xfrm>
            <a:off x="441592" y="662343"/>
            <a:ext cx="9169705" cy="541395"/>
          </a:xfrm>
        </p:spPr>
        <p:txBody>
          <a:bodyPr>
            <a:normAutofit/>
          </a:bodyPr>
          <a:lstStyle/>
          <a:p>
            <a:r>
              <a:rPr lang="en-US" sz="3200" b="1" dirty="0">
                <a:latin typeface="Times New Roman" panose="02020603050405020304" pitchFamily="18" charset="0"/>
                <a:cs typeface="Times New Roman" panose="02020603050405020304" pitchFamily="18" charset="0"/>
              </a:rPr>
              <a:t>Business Function 3: ITAM Process</a:t>
            </a:r>
          </a:p>
        </p:txBody>
      </p:sp>
      <p:sp>
        <p:nvSpPr>
          <p:cNvPr id="2" name="Date Placeholder 1">
            <a:extLst>
              <a:ext uri="{FF2B5EF4-FFF2-40B4-BE49-F238E27FC236}">
                <a16:creationId xmlns:a16="http://schemas.microsoft.com/office/drawing/2014/main" id="{B5A38453-56B8-485D-B37B-73E19C690DE8}"/>
              </a:ext>
            </a:extLst>
          </p:cNvPr>
          <p:cNvSpPr>
            <a:spLocks noGrp="1"/>
          </p:cNvSpPr>
          <p:nvPr>
            <p:ph type="dt" sz="half" idx="10"/>
          </p:nvPr>
        </p:nvSpPr>
        <p:spPr/>
        <p:txBody>
          <a:bodyPr/>
          <a:lstStyle/>
          <a:p>
            <a:fld id="{035EEB55-36C5-4D74-BAB6-9271C6CB2386}" type="datetime3">
              <a:rPr lang="en-US" smtClean="0"/>
              <a:t>25 July 2023</a:t>
            </a:fld>
            <a:endParaRPr lang="en-IN"/>
          </a:p>
        </p:txBody>
      </p:sp>
      <p:sp>
        <p:nvSpPr>
          <p:cNvPr id="4" name="Footer Placeholder 3">
            <a:extLst>
              <a:ext uri="{FF2B5EF4-FFF2-40B4-BE49-F238E27FC236}">
                <a16:creationId xmlns:a16="http://schemas.microsoft.com/office/drawing/2014/main" id="{4B419057-F8E7-4A1A-9FDC-98465D18285D}"/>
              </a:ext>
            </a:extLst>
          </p:cNvPr>
          <p:cNvSpPr>
            <a:spLocks noGrp="1"/>
          </p:cNvSpPr>
          <p:nvPr>
            <p:ph type="ftr" sz="quarter" idx="11"/>
          </p:nvPr>
        </p:nvSpPr>
        <p:spPr/>
        <p:txBody>
          <a:bodyPr/>
          <a:lstStyle/>
          <a:p>
            <a:r>
              <a:rPr lang="en-US"/>
              <a:t>IFT540_Milestone 4_Group 2</a:t>
            </a:r>
            <a:endParaRPr lang="en-IN"/>
          </a:p>
        </p:txBody>
      </p:sp>
      <p:sp>
        <p:nvSpPr>
          <p:cNvPr id="5" name="Slide Number Placeholder 4">
            <a:extLst>
              <a:ext uri="{FF2B5EF4-FFF2-40B4-BE49-F238E27FC236}">
                <a16:creationId xmlns:a16="http://schemas.microsoft.com/office/drawing/2014/main" id="{28B83545-4033-4DCE-AEEF-B72AEC4FBDB9}"/>
              </a:ext>
            </a:extLst>
          </p:cNvPr>
          <p:cNvSpPr>
            <a:spLocks noGrp="1"/>
          </p:cNvSpPr>
          <p:nvPr>
            <p:ph type="sldNum" sz="quarter" idx="12"/>
          </p:nvPr>
        </p:nvSpPr>
        <p:spPr/>
        <p:txBody>
          <a:bodyPr/>
          <a:lstStyle/>
          <a:p>
            <a:fld id="{72E43B16-FC09-400B-AA35-8784C62E682C}" type="slidenum">
              <a:rPr lang="en-IN" smtClean="0"/>
              <a:t>10</a:t>
            </a:fld>
            <a:endParaRPr lang="en-IN"/>
          </a:p>
        </p:txBody>
      </p:sp>
      <p:pic>
        <p:nvPicPr>
          <p:cNvPr id="8" name="Picture 7" descr="Diagram&#10;&#10;Description automatically generated">
            <a:extLst>
              <a:ext uri="{FF2B5EF4-FFF2-40B4-BE49-F238E27FC236}">
                <a16:creationId xmlns:a16="http://schemas.microsoft.com/office/drawing/2014/main" id="{FCC3620A-09A9-4FD4-A8E5-DD1DF5FAA92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480" t="2183" r="1388" b="1978"/>
          <a:stretch/>
        </p:blipFill>
        <p:spPr bwMode="auto">
          <a:xfrm>
            <a:off x="441592" y="1421379"/>
            <a:ext cx="6144265" cy="4774278"/>
          </a:xfrm>
          <a:prstGeom prst="rect">
            <a:avLst/>
          </a:prstGeom>
          <a:noFill/>
          <a:ln>
            <a:noFill/>
          </a:ln>
          <a:extLst>
            <a:ext uri="{53640926-AAD7-44D8-BBD7-CCE9431645EC}">
              <a14:shadowObscured xmlns:a14="http://schemas.microsoft.com/office/drawing/2010/main"/>
            </a:ext>
          </a:extLst>
        </p:spPr>
      </p:pic>
      <p:sp>
        <p:nvSpPr>
          <p:cNvPr id="12" name="TextBox 11">
            <a:extLst>
              <a:ext uri="{FF2B5EF4-FFF2-40B4-BE49-F238E27FC236}">
                <a16:creationId xmlns:a16="http://schemas.microsoft.com/office/drawing/2014/main" id="{DEC55C58-5F23-43A9-A0D8-B9E7D4F605B7}"/>
              </a:ext>
            </a:extLst>
          </p:cNvPr>
          <p:cNvSpPr txBox="1"/>
          <p:nvPr/>
        </p:nvSpPr>
        <p:spPr>
          <a:xfrm>
            <a:off x="2813958" y="6195657"/>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Fig.3</a:t>
            </a:r>
          </a:p>
        </p:txBody>
      </p:sp>
    </p:spTree>
    <p:extLst>
      <p:ext uri="{BB962C8B-B14F-4D97-AF65-F5344CB8AC3E}">
        <p14:creationId xmlns:p14="http://schemas.microsoft.com/office/powerpoint/2010/main" val="4070085771"/>
      </p:ext>
    </p:extLst>
  </p:cSld>
  <p:clrMapOvr>
    <a:masterClrMapping/>
  </p:clrMapOvr>
  <mc:AlternateContent xmlns:mc="http://schemas.openxmlformats.org/markup-compatibility/2006" xmlns:p14="http://schemas.microsoft.com/office/powerpoint/2010/main">
    <mc:Choice Requires="p14">
      <p:transition spd="slow" p14:dur="2000" advTm="6023"/>
    </mc:Choice>
    <mc:Fallback xmlns="">
      <p:transition spd="slow" advTm="6023"/>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78FAF18-B018-4F53-BAE5-C0293D89F254}"/>
              </a:ext>
            </a:extLst>
          </p:cNvPr>
          <p:cNvSpPr>
            <a:spLocks noGrp="1"/>
          </p:cNvSpPr>
          <p:nvPr>
            <p:ph idx="1"/>
          </p:nvPr>
        </p:nvSpPr>
        <p:spPr>
          <a:xfrm>
            <a:off x="6237515" y="1218790"/>
            <a:ext cx="5780314" cy="4830595"/>
          </a:xfrm>
        </p:spPr>
        <p:txBody>
          <a:bodyPr vert="horz" lIns="91440" tIns="45720" rIns="91440" bIns="45720" rtlCol="0" anchor="t">
            <a:normAutofit/>
          </a:bodyPr>
          <a:lstStyle/>
          <a:p>
            <a:pPr algn="just"/>
            <a:r>
              <a:rPr lang="en-US" sz="2000" dirty="0">
                <a:latin typeface="Times New Roman" panose="02020603050405020304" pitchFamily="18" charset="0"/>
                <a:cs typeface="Times New Roman" panose="02020603050405020304" pitchFamily="18" charset="0"/>
              </a:rPr>
              <a:t>The goal of security management is to maintain high-level security to every function and separate the access of function to various roles based on the stakeholder level of authority. </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This is done to ensure that the underlying sensitive data is kept as secure as possible.</a:t>
            </a:r>
          </a:p>
        </p:txBody>
      </p:sp>
      <p:sp>
        <p:nvSpPr>
          <p:cNvPr id="11" name="Title 1">
            <a:extLst>
              <a:ext uri="{FF2B5EF4-FFF2-40B4-BE49-F238E27FC236}">
                <a16:creationId xmlns:a16="http://schemas.microsoft.com/office/drawing/2014/main" id="{E2C5E56A-0C5C-4414-99A7-E25EC90C476C}"/>
              </a:ext>
            </a:extLst>
          </p:cNvPr>
          <p:cNvSpPr>
            <a:spLocks noGrp="1"/>
          </p:cNvSpPr>
          <p:nvPr>
            <p:ph type="title"/>
          </p:nvPr>
        </p:nvSpPr>
        <p:spPr>
          <a:xfrm>
            <a:off x="589404" y="476497"/>
            <a:ext cx="9169705" cy="541395"/>
          </a:xfrm>
        </p:spPr>
        <p:txBody>
          <a:bodyPr>
            <a:normAutofit/>
          </a:bodyPr>
          <a:lstStyle/>
          <a:p>
            <a:r>
              <a:rPr lang="en-US" sz="3200" b="1" dirty="0">
                <a:latin typeface="Times New Roman" panose="02020603050405020304" pitchFamily="18" charset="0"/>
                <a:cs typeface="Times New Roman" panose="02020603050405020304" pitchFamily="18" charset="0"/>
              </a:rPr>
              <a:t>Business Function 4: Security Process</a:t>
            </a:r>
          </a:p>
        </p:txBody>
      </p:sp>
      <p:sp>
        <p:nvSpPr>
          <p:cNvPr id="2" name="Date Placeholder 1">
            <a:extLst>
              <a:ext uri="{FF2B5EF4-FFF2-40B4-BE49-F238E27FC236}">
                <a16:creationId xmlns:a16="http://schemas.microsoft.com/office/drawing/2014/main" id="{03A0F454-CB45-44B0-8F38-ABE1C5605F3C}"/>
              </a:ext>
            </a:extLst>
          </p:cNvPr>
          <p:cNvSpPr>
            <a:spLocks noGrp="1"/>
          </p:cNvSpPr>
          <p:nvPr>
            <p:ph type="dt" sz="half" idx="10"/>
          </p:nvPr>
        </p:nvSpPr>
        <p:spPr>
          <a:xfrm>
            <a:off x="838200" y="6356350"/>
            <a:ext cx="2351314" cy="365125"/>
          </a:xfrm>
        </p:spPr>
        <p:txBody>
          <a:bodyPr/>
          <a:lstStyle/>
          <a:p>
            <a:fld id="{00FF22EE-5B80-45B6-80A4-30B28E29BA77}" type="datetime3">
              <a:rPr lang="en-US" smtClean="0"/>
              <a:t>25 July 2023</a:t>
            </a:fld>
            <a:endParaRPr lang="en-IN"/>
          </a:p>
        </p:txBody>
      </p:sp>
      <p:sp>
        <p:nvSpPr>
          <p:cNvPr id="4" name="Footer Placeholder 3">
            <a:extLst>
              <a:ext uri="{FF2B5EF4-FFF2-40B4-BE49-F238E27FC236}">
                <a16:creationId xmlns:a16="http://schemas.microsoft.com/office/drawing/2014/main" id="{994380E1-3F48-4F26-8A26-7A86289DD40C}"/>
              </a:ext>
            </a:extLst>
          </p:cNvPr>
          <p:cNvSpPr>
            <a:spLocks noGrp="1"/>
          </p:cNvSpPr>
          <p:nvPr>
            <p:ph type="ftr" sz="quarter" idx="11"/>
          </p:nvPr>
        </p:nvSpPr>
        <p:spPr/>
        <p:txBody>
          <a:bodyPr/>
          <a:lstStyle/>
          <a:p>
            <a:r>
              <a:rPr lang="en-US"/>
              <a:t>IFT540_Milestone 4_Group 2</a:t>
            </a:r>
            <a:endParaRPr lang="en-IN"/>
          </a:p>
        </p:txBody>
      </p:sp>
      <p:sp>
        <p:nvSpPr>
          <p:cNvPr id="5" name="Slide Number Placeholder 4">
            <a:extLst>
              <a:ext uri="{FF2B5EF4-FFF2-40B4-BE49-F238E27FC236}">
                <a16:creationId xmlns:a16="http://schemas.microsoft.com/office/drawing/2014/main" id="{F62B1261-E138-421D-AE87-F32B68C8FAB7}"/>
              </a:ext>
            </a:extLst>
          </p:cNvPr>
          <p:cNvSpPr>
            <a:spLocks noGrp="1"/>
          </p:cNvSpPr>
          <p:nvPr>
            <p:ph type="sldNum" sz="quarter" idx="12"/>
          </p:nvPr>
        </p:nvSpPr>
        <p:spPr/>
        <p:txBody>
          <a:bodyPr/>
          <a:lstStyle/>
          <a:p>
            <a:fld id="{72E43B16-FC09-400B-AA35-8784C62E682C}" type="slidenum">
              <a:rPr lang="en-IN" smtClean="0"/>
              <a:t>11</a:t>
            </a:fld>
            <a:endParaRPr lang="en-IN"/>
          </a:p>
        </p:txBody>
      </p:sp>
      <p:pic>
        <p:nvPicPr>
          <p:cNvPr id="8" name="Picture 7" descr="Diagram, schematic&#10;&#10;Description automatically generated">
            <a:extLst>
              <a:ext uri="{FF2B5EF4-FFF2-40B4-BE49-F238E27FC236}">
                <a16:creationId xmlns:a16="http://schemas.microsoft.com/office/drawing/2014/main" id="{3AE84900-A42A-4C5D-B835-8959008B77FA}"/>
              </a:ext>
            </a:extLst>
          </p:cNvPr>
          <p:cNvPicPr>
            <a:picLocks noChangeAspect="1"/>
          </p:cNvPicPr>
          <p:nvPr/>
        </p:nvPicPr>
        <p:blipFill rotWithShape="1">
          <a:blip r:embed="rId2">
            <a:extLst>
              <a:ext uri="{28A0092B-C50C-407E-A947-70E740481C1C}">
                <a14:useLocalDpi xmlns:a14="http://schemas.microsoft.com/office/drawing/2010/main" val="0"/>
              </a:ext>
            </a:extLst>
          </a:blip>
          <a:srcRect l="2137" t="2688" r="2030" b="2430"/>
          <a:stretch/>
        </p:blipFill>
        <p:spPr bwMode="auto">
          <a:xfrm>
            <a:off x="589404" y="1157973"/>
            <a:ext cx="5336735" cy="4831024"/>
          </a:xfrm>
          <a:prstGeom prst="rect">
            <a:avLst/>
          </a:prstGeom>
          <a:noFill/>
          <a:ln>
            <a:noFill/>
          </a:ln>
          <a:extLst>
            <a:ext uri="{53640926-AAD7-44D8-BBD7-CCE9431645EC}">
              <a14:shadowObscured xmlns:a14="http://schemas.microsoft.com/office/drawing/2010/main"/>
            </a:ext>
          </a:extLst>
        </p:spPr>
      </p:pic>
      <p:sp>
        <p:nvSpPr>
          <p:cNvPr id="13" name="TextBox 12">
            <a:extLst>
              <a:ext uri="{FF2B5EF4-FFF2-40B4-BE49-F238E27FC236}">
                <a16:creationId xmlns:a16="http://schemas.microsoft.com/office/drawing/2014/main" id="{88C36436-79F3-4860-94A8-12CEC96991C8}"/>
              </a:ext>
            </a:extLst>
          </p:cNvPr>
          <p:cNvSpPr txBox="1"/>
          <p:nvPr/>
        </p:nvSpPr>
        <p:spPr>
          <a:xfrm>
            <a:off x="2616881" y="6097650"/>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Fig.4</a:t>
            </a:r>
          </a:p>
        </p:txBody>
      </p:sp>
    </p:spTree>
    <p:extLst>
      <p:ext uri="{BB962C8B-B14F-4D97-AF65-F5344CB8AC3E}">
        <p14:creationId xmlns:p14="http://schemas.microsoft.com/office/powerpoint/2010/main" val="976740696"/>
      </p:ext>
    </p:extLst>
  </p:cSld>
  <p:clrMapOvr>
    <a:masterClrMapping/>
  </p:clrMapOvr>
  <mc:AlternateContent xmlns:mc="http://schemas.openxmlformats.org/markup-compatibility/2006" xmlns:p14="http://schemas.microsoft.com/office/powerpoint/2010/main">
    <mc:Choice Requires="p14">
      <p:transition spd="slow" p14:dur="2000" advTm="6023"/>
    </mc:Choice>
    <mc:Fallback xmlns="">
      <p:transition spd="slow" advTm="6023"/>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E1917-3CDE-4B9A-93D1-D7ED0F7EDB5F}"/>
              </a:ext>
            </a:extLst>
          </p:cNvPr>
          <p:cNvSpPr>
            <a:spLocks noGrp="1"/>
          </p:cNvSpPr>
          <p:nvPr>
            <p:ph type="title"/>
          </p:nvPr>
        </p:nvSpPr>
        <p:spPr>
          <a:xfrm>
            <a:off x="838200" y="2634015"/>
            <a:ext cx="10515600" cy="1325563"/>
          </a:xfrm>
        </p:spPr>
        <p:txBody>
          <a:bodyPr>
            <a:normAutofit/>
          </a:bodyPr>
          <a:lstStyle/>
          <a:p>
            <a:pPr algn="ctr"/>
            <a:r>
              <a:rPr lang="en-IN" sz="3200" b="1" dirty="0">
                <a:latin typeface="Times New Roman" panose="02020603050405020304" pitchFamily="18" charset="0"/>
                <a:cs typeface="Times New Roman" panose="02020603050405020304" pitchFamily="18" charset="0"/>
              </a:rPr>
              <a:t>SYSTEM DESIGN</a:t>
            </a:r>
          </a:p>
        </p:txBody>
      </p:sp>
      <p:sp>
        <p:nvSpPr>
          <p:cNvPr id="3" name="Date Placeholder 2">
            <a:extLst>
              <a:ext uri="{FF2B5EF4-FFF2-40B4-BE49-F238E27FC236}">
                <a16:creationId xmlns:a16="http://schemas.microsoft.com/office/drawing/2014/main" id="{15E7EECA-CE03-4C10-95D8-37EDDDE078F5}"/>
              </a:ext>
            </a:extLst>
          </p:cNvPr>
          <p:cNvSpPr>
            <a:spLocks noGrp="1"/>
          </p:cNvSpPr>
          <p:nvPr>
            <p:ph type="dt" sz="half" idx="10"/>
          </p:nvPr>
        </p:nvSpPr>
        <p:spPr/>
        <p:txBody>
          <a:bodyPr/>
          <a:lstStyle/>
          <a:p>
            <a:fld id="{1A86E8EE-6C38-4CCC-96BA-A3BB980A282F}" type="datetime3">
              <a:rPr lang="en-US" smtClean="0"/>
              <a:t>25 July 2023</a:t>
            </a:fld>
            <a:endParaRPr lang="en-IN"/>
          </a:p>
        </p:txBody>
      </p:sp>
      <p:sp>
        <p:nvSpPr>
          <p:cNvPr id="4" name="Footer Placeholder 3">
            <a:extLst>
              <a:ext uri="{FF2B5EF4-FFF2-40B4-BE49-F238E27FC236}">
                <a16:creationId xmlns:a16="http://schemas.microsoft.com/office/drawing/2014/main" id="{E5A8EDBF-FD54-41A0-8DFB-3EB4D9C4AAD0}"/>
              </a:ext>
            </a:extLst>
          </p:cNvPr>
          <p:cNvSpPr>
            <a:spLocks noGrp="1"/>
          </p:cNvSpPr>
          <p:nvPr>
            <p:ph type="ftr" sz="quarter" idx="11"/>
          </p:nvPr>
        </p:nvSpPr>
        <p:spPr/>
        <p:txBody>
          <a:bodyPr/>
          <a:lstStyle/>
          <a:p>
            <a:r>
              <a:rPr lang="en-US" dirty="0"/>
              <a:t>IFT540_Milestone 4_Group 2</a:t>
            </a:r>
            <a:endParaRPr lang="en-IN" dirty="0"/>
          </a:p>
        </p:txBody>
      </p:sp>
      <p:sp>
        <p:nvSpPr>
          <p:cNvPr id="5" name="Slide Number Placeholder 4">
            <a:extLst>
              <a:ext uri="{FF2B5EF4-FFF2-40B4-BE49-F238E27FC236}">
                <a16:creationId xmlns:a16="http://schemas.microsoft.com/office/drawing/2014/main" id="{D048CDAA-E09D-4CB0-8E8E-AB3B5C61DD72}"/>
              </a:ext>
            </a:extLst>
          </p:cNvPr>
          <p:cNvSpPr>
            <a:spLocks noGrp="1"/>
          </p:cNvSpPr>
          <p:nvPr>
            <p:ph type="sldNum" sz="quarter" idx="12"/>
          </p:nvPr>
        </p:nvSpPr>
        <p:spPr/>
        <p:txBody>
          <a:bodyPr/>
          <a:lstStyle/>
          <a:p>
            <a:fld id="{72E43B16-FC09-400B-AA35-8784C62E682C}" type="slidenum">
              <a:rPr lang="en-IN" smtClean="0"/>
              <a:t>12</a:t>
            </a:fld>
            <a:endParaRPr lang="en-IN"/>
          </a:p>
        </p:txBody>
      </p:sp>
    </p:spTree>
    <p:extLst>
      <p:ext uri="{BB962C8B-B14F-4D97-AF65-F5344CB8AC3E}">
        <p14:creationId xmlns:p14="http://schemas.microsoft.com/office/powerpoint/2010/main" val="21054776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5"/>
          <p:cNvSpPr txBox="1">
            <a:spLocks noGrp="1"/>
          </p:cNvSpPr>
          <p:nvPr>
            <p:ph type="title"/>
          </p:nvPr>
        </p:nvSpPr>
        <p:spPr>
          <a:xfrm>
            <a:off x="415600" y="19673"/>
            <a:ext cx="11360800" cy="1108400"/>
          </a:xfrm>
          <a:prstGeom prst="rect">
            <a:avLst/>
          </a:prstGeom>
        </p:spPr>
        <p:txBody>
          <a:bodyPr spcFirstLastPara="1" vert="horz" wrap="square" lIns="121900" tIns="121900" rIns="121900" bIns="121900" rtlCol="0" anchor="b" anchorCtr="0">
            <a:normAutofit/>
          </a:bodyPr>
          <a:lstStyle/>
          <a:p>
            <a:r>
              <a:rPr lang="en" sz="3200" b="1" dirty="0">
                <a:latin typeface="Times New Roman"/>
                <a:ea typeface="Times New Roman"/>
                <a:cs typeface="Times New Roman"/>
                <a:sym typeface="Times New Roman"/>
              </a:rPr>
              <a:t>User Interface: Mock-ups</a:t>
            </a:r>
            <a:endParaRPr sz="3200" b="1" dirty="0">
              <a:latin typeface="Times New Roman"/>
              <a:ea typeface="Times New Roman"/>
              <a:cs typeface="Times New Roman"/>
              <a:sym typeface="Times New Roman"/>
            </a:endParaRPr>
          </a:p>
        </p:txBody>
      </p:sp>
      <p:sp>
        <p:nvSpPr>
          <p:cNvPr id="279" name="Google Shape;279;p45"/>
          <p:cNvSpPr txBox="1"/>
          <p:nvPr/>
        </p:nvSpPr>
        <p:spPr>
          <a:xfrm>
            <a:off x="415600" y="858817"/>
            <a:ext cx="11360800" cy="2975198"/>
          </a:xfrm>
          <a:prstGeom prst="rect">
            <a:avLst/>
          </a:prstGeom>
          <a:noFill/>
          <a:ln>
            <a:noFill/>
          </a:ln>
        </p:spPr>
        <p:txBody>
          <a:bodyPr spcFirstLastPara="1" wrap="square" lIns="121900" tIns="121900" rIns="121900" bIns="121900" anchor="t" anchorCtr="0">
            <a:spAutoFit/>
          </a:bodyPr>
          <a:lstStyle/>
          <a:p>
            <a:pPr marL="0" marR="0">
              <a:lnSpc>
                <a:spcPct val="200000"/>
              </a:lnSpc>
              <a:spcBef>
                <a:spcPts val="0"/>
              </a:spcBef>
              <a:spcAft>
                <a:spcPts val="0"/>
              </a:spcAft>
            </a:pPr>
            <a:r>
              <a:rPr lang="en-US" sz="2000" b="1" dirty="0">
                <a:solidFill>
                  <a:srgbClr val="000000"/>
                </a:solidFill>
                <a:effectLst/>
                <a:latin typeface="Times New Roman" panose="02020603050405020304" pitchFamily="18" charset="0"/>
                <a:cs typeface="Times New Roman" panose="02020603050405020304" pitchFamily="18" charset="0"/>
              </a:rPr>
              <a:t>Wireframe 1: Desktop-based GUI for Asset Management System (Security Process)</a:t>
            </a:r>
          </a:p>
          <a:p>
            <a:pPr marL="457200" marR="0" indent="-457200">
              <a:lnSpc>
                <a:spcPct val="200000"/>
              </a:lnSpc>
              <a:spcBef>
                <a:spcPts val="0"/>
              </a:spcBef>
              <a:spcAft>
                <a:spcPts val="0"/>
              </a:spcAft>
              <a:buFont typeface="Arial" panose="020B0604020202020204" pitchFamily="34" charset="0"/>
              <a:buChar char="•"/>
            </a:pPr>
            <a:r>
              <a:rPr lang="en-US" sz="2000" dirty="0">
                <a:solidFill>
                  <a:schemeClr val="dk1"/>
                </a:solidFill>
                <a:latin typeface="Times New Roman"/>
                <a:ea typeface="Times New Roman"/>
                <a:cs typeface="Times New Roman"/>
                <a:sym typeface="Times New Roman"/>
              </a:rPr>
              <a:t>Initech solution’s account registration page with the option to register as a new Initech user or new Initech employee. </a:t>
            </a:r>
            <a:endParaRPr sz="2000" dirty="0">
              <a:solidFill>
                <a:schemeClr val="dk1"/>
              </a:solidFill>
              <a:latin typeface="Times New Roman"/>
              <a:ea typeface="Times New Roman"/>
              <a:cs typeface="Times New Roman"/>
              <a:sym typeface="Times New Roman"/>
            </a:endParaRPr>
          </a:p>
          <a:p>
            <a:pPr marL="609585">
              <a:lnSpc>
                <a:spcPct val="115000"/>
              </a:lnSpc>
              <a:spcBef>
                <a:spcPts val="1600"/>
              </a:spcBef>
              <a:spcAft>
                <a:spcPts val="1600"/>
              </a:spcAft>
            </a:pPr>
            <a:endParaRPr sz="2667" dirty="0">
              <a:latin typeface="Times New Roman"/>
              <a:ea typeface="Times New Roman"/>
              <a:cs typeface="Times New Roman"/>
              <a:sym typeface="Times New Roman"/>
            </a:endParaRPr>
          </a:p>
        </p:txBody>
      </p:sp>
      <p:sp>
        <p:nvSpPr>
          <p:cNvPr id="281" name="Google Shape;281;p45"/>
          <p:cNvSpPr txBox="1"/>
          <p:nvPr/>
        </p:nvSpPr>
        <p:spPr>
          <a:xfrm>
            <a:off x="1535200" y="6269600"/>
            <a:ext cx="7191600" cy="615513"/>
          </a:xfrm>
          <a:prstGeom prst="rect">
            <a:avLst/>
          </a:prstGeom>
          <a:noFill/>
          <a:ln>
            <a:noFill/>
          </a:ln>
        </p:spPr>
        <p:txBody>
          <a:bodyPr spcFirstLastPara="1" wrap="square" lIns="121900" tIns="121900" rIns="121900" bIns="121900" anchor="t" anchorCtr="0">
            <a:spAutoFit/>
          </a:bodyPr>
          <a:lstStyle/>
          <a:p>
            <a:endParaRPr sz="2400">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B12F0FD6-3CDC-4542-B103-52ACA21C090F}"/>
              </a:ext>
            </a:extLst>
          </p:cNvPr>
          <p:cNvPicPr>
            <a:picLocks noChangeAspect="1"/>
          </p:cNvPicPr>
          <p:nvPr/>
        </p:nvPicPr>
        <p:blipFill>
          <a:blip r:embed="rId3"/>
          <a:stretch>
            <a:fillRect/>
          </a:stretch>
        </p:blipFill>
        <p:spPr>
          <a:xfrm>
            <a:off x="691709" y="2977045"/>
            <a:ext cx="4439291" cy="3162114"/>
          </a:xfrm>
          <a:prstGeom prst="rect">
            <a:avLst/>
          </a:prstGeom>
        </p:spPr>
      </p:pic>
      <p:pic>
        <p:nvPicPr>
          <p:cNvPr id="4" name="Picture 3">
            <a:extLst>
              <a:ext uri="{FF2B5EF4-FFF2-40B4-BE49-F238E27FC236}">
                <a16:creationId xmlns:a16="http://schemas.microsoft.com/office/drawing/2014/main" id="{5B740D1E-3AF0-409D-B904-E0A9C2BCE96D}"/>
              </a:ext>
            </a:extLst>
          </p:cNvPr>
          <p:cNvPicPr>
            <a:picLocks noChangeAspect="1"/>
          </p:cNvPicPr>
          <p:nvPr/>
        </p:nvPicPr>
        <p:blipFill>
          <a:blip r:embed="rId4"/>
          <a:stretch>
            <a:fillRect/>
          </a:stretch>
        </p:blipFill>
        <p:spPr>
          <a:xfrm>
            <a:off x="5407109" y="2989542"/>
            <a:ext cx="4439291" cy="3153871"/>
          </a:xfrm>
          <a:prstGeom prst="rect">
            <a:avLst/>
          </a:prstGeom>
        </p:spPr>
      </p:pic>
      <p:sp>
        <p:nvSpPr>
          <p:cNvPr id="3" name="Slide Number Placeholder 2">
            <a:extLst>
              <a:ext uri="{FF2B5EF4-FFF2-40B4-BE49-F238E27FC236}">
                <a16:creationId xmlns:a16="http://schemas.microsoft.com/office/drawing/2014/main" id="{FE8FBED7-BCFC-4F34-A273-80019996EFE8}"/>
              </a:ext>
            </a:extLst>
          </p:cNvPr>
          <p:cNvSpPr>
            <a:spLocks noGrp="1"/>
          </p:cNvSpPr>
          <p:nvPr>
            <p:ph type="sldNum" idx="12"/>
          </p:nvPr>
        </p:nvSpPr>
        <p:spPr/>
        <p:txBody>
          <a:bodyPr/>
          <a:lstStyle/>
          <a:p>
            <a:fld id="{00000000-1234-1234-1234-123412341234}" type="slidenum">
              <a:rPr lang="en" smtClean="0"/>
              <a:pPr/>
              <a:t>13</a:t>
            </a:fld>
            <a:endParaRPr lang="en"/>
          </a:p>
        </p:txBody>
      </p:sp>
      <p:sp>
        <p:nvSpPr>
          <p:cNvPr id="10" name="TextBox 9">
            <a:extLst>
              <a:ext uri="{FF2B5EF4-FFF2-40B4-BE49-F238E27FC236}">
                <a16:creationId xmlns:a16="http://schemas.microsoft.com/office/drawing/2014/main" id="{4FD9C157-5B6C-446F-B997-12B77A432AF9}"/>
              </a:ext>
            </a:extLst>
          </p:cNvPr>
          <p:cNvSpPr txBox="1"/>
          <p:nvPr/>
        </p:nvSpPr>
        <p:spPr>
          <a:xfrm>
            <a:off x="2257142" y="6144017"/>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Fig.5</a:t>
            </a:r>
          </a:p>
        </p:txBody>
      </p:sp>
      <p:sp>
        <p:nvSpPr>
          <p:cNvPr id="11" name="TextBox 10">
            <a:extLst>
              <a:ext uri="{FF2B5EF4-FFF2-40B4-BE49-F238E27FC236}">
                <a16:creationId xmlns:a16="http://schemas.microsoft.com/office/drawing/2014/main" id="{0553D54E-F1F4-4697-9966-888C2D526633}"/>
              </a:ext>
            </a:extLst>
          </p:cNvPr>
          <p:cNvSpPr txBox="1"/>
          <p:nvPr/>
        </p:nvSpPr>
        <p:spPr>
          <a:xfrm>
            <a:off x="7036302" y="6139159"/>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Fig.6</a:t>
            </a:r>
          </a:p>
        </p:txBody>
      </p:sp>
    </p:spTree>
  </p:cSld>
  <p:clrMapOvr>
    <a:masterClrMapping/>
  </p:clrMapOvr>
  <mc:AlternateContent xmlns:mc="http://schemas.openxmlformats.org/markup-compatibility/2006" xmlns:p14="http://schemas.microsoft.com/office/powerpoint/2010/main">
    <mc:Choice Requires="p14">
      <p:transition spd="slow" p14:dur="2000" advTm="2194"/>
    </mc:Choice>
    <mc:Fallback xmlns="">
      <p:transition spd="slow" advTm="2194"/>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5"/>
          <p:cNvSpPr txBox="1">
            <a:spLocks noGrp="1"/>
          </p:cNvSpPr>
          <p:nvPr>
            <p:ph type="title"/>
          </p:nvPr>
        </p:nvSpPr>
        <p:spPr>
          <a:xfrm>
            <a:off x="363023" y="553957"/>
            <a:ext cx="12482029" cy="1581489"/>
          </a:xfrm>
          <a:prstGeom prst="rect">
            <a:avLst/>
          </a:prstGeom>
        </p:spPr>
        <p:txBody>
          <a:bodyPr spcFirstLastPara="1" vert="horz" wrap="square" lIns="121900" tIns="121900" rIns="121900" bIns="121900" rtlCol="0" anchor="b" anchorCtr="0">
            <a:noAutofit/>
          </a:bodyPr>
          <a:lstStyle/>
          <a:p>
            <a:r>
              <a:rPr kumimoji="0" lang="en-US" sz="32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Wireframe 1: Desktop-based GUI for Asset Management System (Security Process)</a:t>
            </a:r>
            <a:br>
              <a:rPr kumimoji="0" lang="en-US" sz="32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br>
            <a:endParaRPr sz="3200" b="1" dirty="0">
              <a:latin typeface="Times New Roman"/>
              <a:ea typeface="Times New Roman"/>
              <a:cs typeface="Times New Roman"/>
              <a:sym typeface="Times New Roman"/>
            </a:endParaRPr>
          </a:p>
        </p:txBody>
      </p:sp>
      <p:sp>
        <p:nvSpPr>
          <p:cNvPr id="279" name="Google Shape;279;p45"/>
          <p:cNvSpPr txBox="1"/>
          <p:nvPr/>
        </p:nvSpPr>
        <p:spPr>
          <a:xfrm>
            <a:off x="210714" y="1477301"/>
            <a:ext cx="11360800" cy="2359645"/>
          </a:xfrm>
          <a:prstGeom prst="rect">
            <a:avLst/>
          </a:prstGeom>
          <a:noFill/>
          <a:ln>
            <a:noFill/>
          </a:ln>
        </p:spPr>
        <p:txBody>
          <a:bodyPr spcFirstLastPara="1" wrap="square" lIns="121900" tIns="121900" rIns="121900" bIns="121900" anchor="t" anchorCtr="0">
            <a:spAutoFit/>
          </a:bodyPr>
          <a:lstStyle/>
          <a:p>
            <a:pPr marL="457200" marR="0" lvl="0" indent="-457200" algn="l" defTabSz="914400" rtl="0" eaLnBrk="1" fontAlgn="auto" latinLnBrk="0" hangingPunct="1">
              <a:lnSpc>
                <a:spcPct val="2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Times New Roman"/>
                <a:ea typeface="Times New Roman"/>
                <a:cs typeface="Times New Roman"/>
                <a:sym typeface="Times New Roman"/>
              </a:rPr>
              <a:t>Every user/employee can access the Initech system by logging in through the user login page, followed by successful two-factor authentication.</a:t>
            </a:r>
            <a:endParaRPr kumimoji="0" sz="2000" b="0" i="0" u="none" strike="noStrike" kern="1200" cap="none" spc="0" normalizeH="0" baseline="0" noProof="0" dirty="0">
              <a:ln>
                <a:noFill/>
              </a:ln>
              <a:solidFill>
                <a:prstClr val="black"/>
              </a:solidFill>
              <a:effectLst/>
              <a:uLnTx/>
              <a:uFillTx/>
              <a:latin typeface="Times New Roman"/>
              <a:ea typeface="Times New Roman"/>
              <a:cs typeface="Times New Roman"/>
              <a:sym typeface="Times New Roman"/>
            </a:endParaRPr>
          </a:p>
          <a:p>
            <a:pPr marL="609585" marR="0" lvl="0" indent="0" algn="l" defTabSz="914400" rtl="0" eaLnBrk="1" fontAlgn="auto" latinLnBrk="0" hangingPunct="1">
              <a:lnSpc>
                <a:spcPct val="115000"/>
              </a:lnSpc>
              <a:spcBef>
                <a:spcPts val="1600"/>
              </a:spcBef>
              <a:spcAft>
                <a:spcPts val="1600"/>
              </a:spcAft>
              <a:buClrTx/>
              <a:buSzTx/>
              <a:buFontTx/>
              <a:buNone/>
              <a:tabLst/>
              <a:defRPr/>
            </a:pPr>
            <a:endParaRPr kumimoji="0" sz="2667" b="0" i="0" u="none" strike="noStrike" kern="1200" cap="none" spc="0" normalizeH="0" baseline="0" noProof="0" dirty="0">
              <a:ln>
                <a:noFill/>
              </a:ln>
              <a:solidFill>
                <a:prstClr val="black"/>
              </a:solidFill>
              <a:effectLst/>
              <a:uLnTx/>
              <a:uFillTx/>
              <a:latin typeface="Times New Roman"/>
              <a:ea typeface="Times New Roman"/>
              <a:cs typeface="Times New Roman"/>
              <a:sym typeface="Times New Roman"/>
            </a:endParaRPr>
          </a:p>
        </p:txBody>
      </p:sp>
      <p:sp>
        <p:nvSpPr>
          <p:cNvPr id="281" name="Google Shape;281;p45"/>
          <p:cNvSpPr txBox="1"/>
          <p:nvPr/>
        </p:nvSpPr>
        <p:spPr>
          <a:xfrm>
            <a:off x="1535200" y="6269600"/>
            <a:ext cx="7191600" cy="615513"/>
          </a:xfrm>
          <a:prstGeom prst="rect">
            <a:avLst/>
          </a:prstGeom>
          <a:noFill/>
          <a:ln>
            <a:noFill/>
          </a:ln>
        </p:spPr>
        <p:txBody>
          <a:bodyPr spcFirstLastPara="1" wrap="square" lIns="121900" tIns="121900" rIns="121900" bIns="12190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Times New Roman"/>
              <a:ea typeface="Times New Roman"/>
              <a:cs typeface="Times New Roman"/>
              <a:sym typeface="Times New Roman"/>
            </a:endParaRPr>
          </a:p>
        </p:txBody>
      </p:sp>
      <p:pic>
        <p:nvPicPr>
          <p:cNvPr id="8" name="Picture 7" descr="Diagram&#10;&#10;Description automatically generated">
            <a:extLst>
              <a:ext uri="{FF2B5EF4-FFF2-40B4-BE49-F238E27FC236}">
                <a16:creationId xmlns:a16="http://schemas.microsoft.com/office/drawing/2014/main" id="{E353B63C-82E3-4F04-886C-C057E2AE79C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02835" y="2921502"/>
            <a:ext cx="4901044" cy="3296121"/>
          </a:xfrm>
          <a:prstGeom prst="rect">
            <a:avLst/>
          </a:prstGeom>
          <a:noFill/>
          <a:ln>
            <a:noFill/>
          </a:ln>
        </p:spPr>
      </p:pic>
      <p:pic>
        <p:nvPicPr>
          <p:cNvPr id="9" name="Picture 8" descr="Graphical user interface&#10;&#10;Description automatically generated">
            <a:extLst>
              <a:ext uri="{FF2B5EF4-FFF2-40B4-BE49-F238E27FC236}">
                <a16:creationId xmlns:a16="http://schemas.microsoft.com/office/drawing/2014/main" id="{864200A7-7F22-457E-8F8D-4930CFD4C553}"/>
              </a:ext>
            </a:extLst>
          </p:cNvPr>
          <p:cNvPicPr>
            <a:picLocks noChangeAspect="1"/>
          </p:cNvPicPr>
          <p:nvPr/>
        </p:nvPicPr>
        <p:blipFill rotWithShape="1">
          <a:blip r:embed="rId4">
            <a:extLst>
              <a:ext uri="{28A0092B-C50C-407E-A947-70E740481C1C}">
                <a14:useLocalDpi xmlns:a14="http://schemas.microsoft.com/office/drawing/2010/main" val="0"/>
              </a:ext>
            </a:extLst>
          </a:blip>
          <a:srcRect l="3312" t="1405" r="6624" b="15018"/>
          <a:stretch/>
        </p:blipFill>
        <p:spPr bwMode="auto">
          <a:xfrm>
            <a:off x="5999723" y="2879081"/>
            <a:ext cx="4657391" cy="3292620"/>
          </a:xfrm>
          <a:prstGeom prst="rect">
            <a:avLst/>
          </a:prstGeom>
          <a:noFill/>
          <a:ln>
            <a:noFill/>
          </a:ln>
          <a:extLst>
            <a:ext uri="{53640926-AAD7-44D8-BBD7-CCE9431645EC}">
              <a14:shadowObscured xmlns:a14="http://schemas.microsoft.com/office/drawing/2010/main"/>
            </a:ext>
          </a:extLst>
        </p:spPr>
      </p:pic>
      <p:sp>
        <p:nvSpPr>
          <p:cNvPr id="2" name="Slide Number Placeholder 1">
            <a:extLst>
              <a:ext uri="{FF2B5EF4-FFF2-40B4-BE49-F238E27FC236}">
                <a16:creationId xmlns:a16="http://schemas.microsoft.com/office/drawing/2014/main" id="{4B8BC3BB-0ECD-4461-AC8D-41BD861B21CC}"/>
              </a:ext>
            </a:extLst>
          </p:cNvPr>
          <p:cNvSpPr>
            <a:spLocks noGrp="1"/>
          </p:cNvSpPr>
          <p:nvPr>
            <p:ph type="sldNum" idx="12"/>
          </p:nvPr>
        </p:nvSpPr>
        <p:spPr/>
        <p:txBody>
          <a:bodyPr/>
          <a:lstStyle/>
          <a:p>
            <a:fld id="{00000000-1234-1234-1234-123412341234}" type="slidenum">
              <a:rPr lang="en" smtClean="0"/>
              <a:pPr/>
              <a:t>14</a:t>
            </a:fld>
            <a:endParaRPr lang="en"/>
          </a:p>
        </p:txBody>
      </p:sp>
      <p:sp>
        <p:nvSpPr>
          <p:cNvPr id="10" name="TextBox 9">
            <a:extLst>
              <a:ext uri="{FF2B5EF4-FFF2-40B4-BE49-F238E27FC236}">
                <a16:creationId xmlns:a16="http://schemas.microsoft.com/office/drawing/2014/main" id="{67E5B761-5208-482F-83D7-7D67A8854EA4}"/>
              </a:ext>
            </a:extLst>
          </p:cNvPr>
          <p:cNvSpPr txBox="1"/>
          <p:nvPr/>
        </p:nvSpPr>
        <p:spPr>
          <a:xfrm>
            <a:off x="2470774" y="6217052"/>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Fig.7</a:t>
            </a:r>
          </a:p>
        </p:txBody>
      </p:sp>
      <p:sp>
        <p:nvSpPr>
          <p:cNvPr id="11" name="TextBox 10">
            <a:extLst>
              <a:ext uri="{FF2B5EF4-FFF2-40B4-BE49-F238E27FC236}">
                <a16:creationId xmlns:a16="http://schemas.microsoft.com/office/drawing/2014/main" id="{922B4F9F-49BC-4353-A0F7-6C929D718037}"/>
              </a:ext>
            </a:extLst>
          </p:cNvPr>
          <p:cNvSpPr txBox="1"/>
          <p:nvPr/>
        </p:nvSpPr>
        <p:spPr>
          <a:xfrm>
            <a:off x="7971521" y="6177246"/>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Fig.8</a:t>
            </a:r>
          </a:p>
        </p:txBody>
      </p:sp>
    </p:spTree>
    <p:extLst>
      <p:ext uri="{BB962C8B-B14F-4D97-AF65-F5344CB8AC3E}">
        <p14:creationId xmlns:p14="http://schemas.microsoft.com/office/powerpoint/2010/main" val="3234298377"/>
      </p:ext>
    </p:extLst>
  </p:cSld>
  <p:clrMapOvr>
    <a:masterClrMapping/>
  </p:clrMapOvr>
  <mc:AlternateContent xmlns:mc="http://schemas.openxmlformats.org/markup-compatibility/2006" xmlns:p14="http://schemas.microsoft.com/office/powerpoint/2010/main">
    <mc:Choice Requires="p14">
      <p:transition spd="slow" p14:dur="2000" advTm="44871"/>
    </mc:Choice>
    <mc:Fallback xmlns="">
      <p:transition spd="slow" advTm="44871"/>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5"/>
          <p:cNvSpPr txBox="1">
            <a:spLocks noGrp="1"/>
          </p:cNvSpPr>
          <p:nvPr>
            <p:ph type="title"/>
          </p:nvPr>
        </p:nvSpPr>
        <p:spPr>
          <a:xfrm>
            <a:off x="263199" y="294200"/>
            <a:ext cx="11491429" cy="1724411"/>
          </a:xfrm>
          <a:prstGeom prst="rect">
            <a:avLst/>
          </a:prstGeom>
        </p:spPr>
        <p:txBody>
          <a:bodyPr spcFirstLastPara="1" vert="horz" wrap="square" lIns="121900" tIns="121900" rIns="121900" bIns="121900" rtlCol="0" anchor="b" anchorCtr="0">
            <a:noAutofit/>
          </a:bodyPr>
          <a:lstStyle/>
          <a:p>
            <a:r>
              <a:rPr kumimoji="0" lang="en-US" sz="32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Wireframe 1: Desktop-based GUI for Asset Management System (Security Process)</a:t>
            </a:r>
            <a:br>
              <a:rPr kumimoji="0" lang="en-US" sz="32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br>
            <a:endParaRPr sz="3200" b="1" dirty="0">
              <a:latin typeface="Times New Roman"/>
              <a:ea typeface="Times New Roman"/>
              <a:cs typeface="Times New Roman"/>
              <a:sym typeface="Times New Roman"/>
            </a:endParaRPr>
          </a:p>
        </p:txBody>
      </p:sp>
      <p:sp>
        <p:nvSpPr>
          <p:cNvPr id="279" name="Google Shape;279;p45"/>
          <p:cNvSpPr txBox="1"/>
          <p:nvPr/>
        </p:nvSpPr>
        <p:spPr>
          <a:xfrm>
            <a:off x="6209014" y="1726404"/>
            <a:ext cx="5035572" cy="4206304"/>
          </a:xfrm>
          <a:prstGeom prst="rect">
            <a:avLst/>
          </a:prstGeom>
          <a:noFill/>
          <a:ln>
            <a:noFill/>
          </a:ln>
        </p:spPr>
        <p:txBody>
          <a:bodyPr spcFirstLastPara="1" wrap="square" lIns="121900" tIns="121900" rIns="121900" bIns="121900" anchor="t" anchorCtr="0">
            <a:spAutoFit/>
          </a:bodyPr>
          <a:lstStyle/>
          <a:p>
            <a:pPr marL="457200" indent="-457200">
              <a:lnSpc>
                <a:spcPct val="200000"/>
              </a:lnSpc>
              <a:buFont typeface="Arial" panose="020B0604020202020204" pitchFamily="34" charset="0"/>
              <a:buChar char="•"/>
              <a:defRPr/>
            </a:pPr>
            <a:r>
              <a:rPr kumimoji="0" lang="en-US" sz="2000" b="0" i="0" u="none" strike="noStrike" kern="1200" cap="none" spc="0" normalizeH="0" baseline="0" noProof="0" dirty="0">
                <a:ln>
                  <a:noFill/>
                </a:ln>
                <a:solidFill>
                  <a:prstClr val="black"/>
                </a:solidFill>
                <a:effectLst/>
                <a:uLnTx/>
                <a:uFillTx/>
                <a:latin typeface="Times New Roman"/>
                <a:ea typeface="Times New Roman"/>
                <a:cs typeface="Times New Roman"/>
                <a:sym typeface="Times New Roman"/>
              </a:rPr>
              <a:t>From the Initech solution’s main page, we can navigate </a:t>
            </a: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to the required sections (asset tracking, stockroom management, ITAM process, security).</a:t>
            </a:r>
          </a:p>
          <a:p>
            <a:pPr marL="457200" marR="0" lvl="0" indent="-457200" algn="l" defTabSz="914400" rtl="0" eaLnBrk="1" fontAlgn="auto" latinLnBrk="0" hangingPunct="1">
              <a:lnSpc>
                <a:spcPct val="200000"/>
              </a:lnSpc>
              <a:spcBef>
                <a:spcPts val="0"/>
              </a:spcBef>
              <a:spcAft>
                <a:spcPts val="0"/>
              </a:spcAft>
              <a:buClrTx/>
              <a:buSzTx/>
              <a:buFont typeface="Arial" panose="020B0604020202020204" pitchFamily="34" charset="0"/>
              <a:buChar char="•"/>
              <a:tabLst/>
              <a:defRPr/>
            </a:pPr>
            <a:endParaRPr kumimoji="0" lang="en-US" sz="2000" b="0" i="0" u="none" strike="noStrike" kern="1200" cap="none" spc="0" normalizeH="0" baseline="0" noProof="0" dirty="0">
              <a:ln>
                <a:noFill/>
              </a:ln>
              <a:solidFill>
                <a:prstClr val="black"/>
              </a:solidFill>
              <a:effectLst/>
              <a:uLnTx/>
              <a:uFillTx/>
              <a:latin typeface="Times New Roman"/>
              <a:ea typeface="Times New Roman"/>
              <a:cs typeface="Times New Roman"/>
              <a:sym typeface="Times New Roman"/>
            </a:endParaRPr>
          </a:p>
          <a:p>
            <a:pPr marL="609585" marR="0" lvl="0" indent="0" algn="l" defTabSz="914400" rtl="0" eaLnBrk="1" fontAlgn="auto" latinLnBrk="0" hangingPunct="1">
              <a:lnSpc>
                <a:spcPct val="115000"/>
              </a:lnSpc>
              <a:spcBef>
                <a:spcPts val="1600"/>
              </a:spcBef>
              <a:spcAft>
                <a:spcPts val="1600"/>
              </a:spcAft>
              <a:buClrTx/>
              <a:buSzTx/>
              <a:buFontTx/>
              <a:buNone/>
              <a:tabLst/>
              <a:defRPr/>
            </a:pPr>
            <a:endParaRPr kumimoji="0" sz="2667" b="0" i="0" u="none" strike="noStrike" kern="1200" cap="none" spc="0" normalizeH="0" baseline="0" noProof="0" dirty="0">
              <a:ln>
                <a:noFill/>
              </a:ln>
              <a:solidFill>
                <a:prstClr val="black"/>
              </a:solidFill>
              <a:effectLst/>
              <a:uLnTx/>
              <a:uFillTx/>
              <a:latin typeface="Times New Roman"/>
              <a:ea typeface="Times New Roman"/>
              <a:cs typeface="Times New Roman"/>
              <a:sym typeface="Times New Roman"/>
            </a:endParaRPr>
          </a:p>
        </p:txBody>
      </p:sp>
      <p:sp>
        <p:nvSpPr>
          <p:cNvPr id="281" name="Google Shape;281;p45"/>
          <p:cNvSpPr txBox="1"/>
          <p:nvPr/>
        </p:nvSpPr>
        <p:spPr>
          <a:xfrm>
            <a:off x="2613214" y="6035785"/>
            <a:ext cx="7191600" cy="615513"/>
          </a:xfrm>
          <a:prstGeom prst="rect">
            <a:avLst/>
          </a:prstGeom>
          <a:noFill/>
          <a:ln>
            <a:noFill/>
          </a:ln>
        </p:spPr>
        <p:txBody>
          <a:bodyPr spcFirstLastPara="1" wrap="square" lIns="121900" tIns="121900" rIns="121900" bIns="12190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Times New Roman"/>
              <a:ea typeface="Times New Roman"/>
              <a:cs typeface="Times New Roman"/>
              <a:sym typeface="Times New Roman"/>
            </a:endParaRPr>
          </a:p>
        </p:txBody>
      </p:sp>
      <p:pic>
        <p:nvPicPr>
          <p:cNvPr id="10" name="Picture 9" descr="Graphical user interface, website&#10;&#10;Description automatically generated">
            <a:extLst>
              <a:ext uri="{FF2B5EF4-FFF2-40B4-BE49-F238E27FC236}">
                <a16:creationId xmlns:a16="http://schemas.microsoft.com/office/drawing/2014/main" id="{4754F505-2A2B-42AA-983B-0283B816885E}"/>
              </a:ext>
            </a:extLst>
          </p:cNvPr>
          <p:cNvPicPr>
            <a:picLocks noChangeAspect="1"/>
          </p:cNvPicPr>
          <p:nvPr/>
        </p:nvPicPr>
        <p:blipFill rotWithShape="1">
          <a:blip r:embed="rId3">
            <a:extLst>
              <a:ext uri="{28A0092B-C50C-407E-A947-70E740481C1C}">
                <a14:useLocalDpi xmlns:a14="http://schemas.microsoft.com/office/drawing/2010/main" val="0"/>
              </a:ext>
            </a:extLst>
          </a:blip>
          <a:srcRect l="3846" t="96" r="15278" b="10157"/>
          <a:stretch/>
        </p:blipFill>
        <p:spPr bwMode="auto">
          <a:xfrm>
            <a:off x="437372" y="1607778"/>
            <a:ext cx="4842199" cy="4553904"/>
          </a:xfrm>
          <a:prstGeom prst="rect">
            <a:avLst/>
          </a:prstGeom>
          <a:noFill/>
          <a:ln>
            <a:noFill/>
          </a:ln>
          <a:extLst>
            <a:ext uri="{53640926-AAD7-44D8-BBD7-CCE9431645EC}">
              <a14:shadowObscured xmlns:a14="http://schemas.microsoft.com/office/drawing/2010/main"/>
            </a:ext>
          </a:extLst>
        </p:spPr>
      </p:pic>
      <p:sp>
        <p:nvSpPr>
          <p:cNvPr id="2" name="Slide Number Placeholder 1">
            <a:extLst>
              <a:ext uri="{FF2B5EF4-FFF2-40B4-BE49-F238E27FC236}">
                <a16:creationId xmlns:a16="http://schemas.microsoft.com/office/drawing/2014/main" id="{53179A88-F3E3-493E-B309-CFB98C7EDD3C}"/>
              </a:ext>
            </a:extLst>
          </p:cNvPr>
          <p:cNvSpPr>
            <a:spLocks noGrp="1"/>
          </p:cNvSpPr>
          <p:nvPr>
            <p:ph type="sldNum" idx="12"/>
          </p:nvPr>
        </p:nvSpPr>
        <p:spPr/>
        <p:txBody>
          <a:bodyPr/>
          <a:lstStyle/>
          <a:p>
            <a:fld id="{00000000-1234-1234-1234-123412341234}" type="slidenum">
              <a:rPr lang="en" smtClean="0"/>
              <a:pPr/>
              <a:t>15</a:t>
            </a:fld>
            <a:endParaRPr lang="en"/>
          </a:p>
        </p:txBody>
      </p:sp>
      <p:sp>
        <p:nvSpPr>
          <p:cNvPr id="9" name="TextBox 8">
            <a:extLst>
              <a:ext uri="{FF2B5EF4-FFF2-40B4-BE49-F238E27FC236}">
                <a16:creationId xmlns:a16="http://schemas.microsoft.com/office/drawing/2014/main" id="{C25CD5EF-1169-449B-B9C2-12D3ADA3C2E3}"/>
              </a:ext>
            </a:extLst>
          </p:cNvPr>
          <p:cNvSpPr txBox="1"/>
          <p:nvPr/>
        </p:nvSpPr>
        <p:spPr>
          <a:xfrm>
            <a:off x="1948544" y="6167326"/>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Fig.9</a:t>
            </a:r>
          </a:p>
        </p:txBody>
      </p:sp>
    </p:spTree>
    <p:extLst>
      <p:ext uri="{BB962C8B-B14F-4D97-AF65-F5344CB8AC3E}">
        <p14:creationId xmlns:p14="http://schemas.microsoft.com/office/powerpoint/2010/main" val="3586820494"/>
      </p:ext>
    </p:extLst>
  </p:cSld>
  <p:clrMapOvr>
    <a:masterClrMapping/>
  </p:clrMapOvr>
  <mc:AlternateContent xmlns:mc="http://schemas.openxmlformats.org/markup-compatibility/2006" xmlns:p14="http://schemas.microsoft.com/office/powerpoint/2010/main">
    <mc:Choice Requires="p14">
      <p:transition spd="slow" p14:dur="2000" advTm="44871"/>
    </mc:Choice>
    <mc:Fallback xmlns="">
      <p:transition spd="slow" advTm="44871"/>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5"/>
          <p:cNvSpPr txBox="1">
            <a:spLocks noGrp="1"/>
          </p:cNvSpPr>
          <p:nvPr>
            <p:ph type="title"/>
          </p:nvPr>
        </p:nvSpPr>
        <p:spPr>
          <a:xfrm>
            <a:off x="265143" y="715015"/>
            <a:ext cx="11491429" cy="875611"/>
          </a:xfrm>
          <a:prstGeom prst="rect">
            <a:avLst/>
          </a:prstGeom>
        </p:spPr>
        <p:txBody>
          <a:bodyPr spcFirstLastPara="1" vert="horz" wrap="square" lIns="121900" tIns="121900" rIns="121900" bIns="121900" rtlCol="0" anchor="b" anchorCtr="0">
            <a:noAutofit/>
          </a:bodyPr>
          <a:lstStyle/>
          <a:p>
            <a:pPr marL="0" marR="0">
              <a:lnSpc>
                <a:spcPct val="200000"/>
              </a:lnSpc>
              <a:spcBef>
                <a:spcPts val="0"/>
              </a:spcBef>
              <a:spcAft>
                <a:spcPts val="0"/>
              </a:spcAft>
            </a:pPr>
            <a:r>
              <a:rPr lang="en-US" sz="3200" b="1" dirty="0">
                <a:solidFill>
                  <a:srgbClr val="000000"/>
                </a:solidFill>
                <a:effectLst/>
                <a:latin typeface="Times New Roman" panose="02020603050405020304" pitchFamily="18" charset="0"/>
                <a:cs typeface="Times New Roman" panose="02020603050405020304" pitchFamily="18" charset="0"/>
              </a:rPr>
              <a:t>Wireframe 2: Asset Tracking Dashboard </a:t>
            </a:r>
          </a:p>
        </p:txBody>
      </p:sp>
      <p:sp>
        <p:nvSpPr>
          <p:cNvPr id="281" name="Google Shape;281;p45"/>
          <p:cNvSpPr txBox="1"/>
          <p:nvPr/>
        </p:nvSpPr>
        <p:spPr>
          <a:xfrm>
            <a:off x="1535200" y="6269600"/>
            <a:ext cx="7191600" cy="615513"/>
          </a:xfrm>
          <a:prstGeom prst="rect">
            <a:avLst/>
          </a:prstGeom>
          <a:noFill/>
          <a:ln>
            <a:noFill/>
          </a:ln>
        </p:spPr>
        <p:txBody>
          <a:bodyPr spcFirstLastPara="1" wrap="square" lIns="121900" tIns="121900" rIns="121900" bIns="12190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5C4BBBC9-0284-4BB0-999D-F17A8DE5F3E1}"/>
              </a:ext>
            </a:extLst>
          </p:cNvPr>
          <p:cNvPicPr>
            <a:picLocks noChangeAspect="1"/>
          </p:cNvPicPr>
          <p:nvPr/>
        </p:nvPicPr>
        <p:blipFill>
          <a:blip r:embed="rId3"/>
          <a:stretch>
            <a:fillRect/>
          </a:stretch>
        </p:blipFill>
        <p:spPr>
          <a:xfrm>
            <a:off x="374001" y="1611778"/>
            <a:ext cx="6407800" cy="4626113"/>
          </a:xfrm>
          <a:prstGeom prst="rect">
            <a:avLst/>
          </a:prstGeom>
        </p:spPr>
      </p:pic>
      <p:sp>
        <p:nvSpPr>
          <p:cNvPr id="3" name="Slide Number Placeholder 2">
            <a:extLst>
              <a:ext uri="{FF2B5EF4-FFF2-40B4-BE49-F238E27FC236}">
                <a16:creationId xmlns:a16="http://schemas.microsoft.com/office/drawing/2014/main" id="{0E57C76A-6BFC-4480-A26E-34E07AD58779}"/>
              </a:ext>
            </a:extLst>
          </p:cNvPr>
          <p:cNvSpPr>
            <a:spLocks noGrp="1"/>
          </p:cNvSpPr>
          <p:nvPr>
            <p:ph type="sldNum" idx="12"/>
          </p:nvPr>
        </p:nvSpPr>
        <p:spPr/>
        <p:txBody>
          <a:bodyPr/>
          <a:lstStyle/>
          <a:p>
            <a:fld id="{00000000-1234-1234-1234-123412341234}" type="slidenum">
              <a:rPr lang="en" smtClean="0"/>
              <a:pPr/>
              <a:t>16</a:t>
            </a:fld>
            <a:endParaRPr lang="en"/>
          </a:p>
        </p:txBody>
      </p:sp>
      <p:sp>
        <p:nvSpPr>
          <p:cNvPr id="8" name="Google Shape;279;p45">
            <a:extLst>
              <a:ext uri="{FF2B5EF4-FFF2-40B4-BE49-F238E27FC236}">
                <a16:creationId xmlns:a16="http://schemas.microsoft.com/office/drawing/2014/main" id="{AE16345F-084C-4A10-AB1E-A7C44C57E641}"/>
              </a:ext>
            </a:extLst>
          </p:cNvPr>
          <p:cNvSpPr txBox="1"/>
          <p:nvPr/>
        </p:nvSpPr>
        <p:spPr>
          <a:xfrm>
            <a:off x="6992638" y="1547775"/>
            <a:ext cx="5035573" cy="2126523"/>
          </a:xfrm>
          <a:prstGeom prst="rect">
            <a:avLst/>
          </a:prstGeom>
          <a:noFill/>
          <a:ln>
            <a:noFill/>
          </a:ln>
        </p:spPr>
        <p:txBody>
          <a:bodyPr spcFirstLastPara="1" wrap="square" lIns="121900" tIns="121900" rIns="121900" bIns="121900" anchor="t" anchorCtr="0">
            <a:spAutoFit/>
          </a:bodyPr>
          <a:lstStyle/>
          <a:p>
            <a:pPr marL="457200" indent="-457200" algn="just">
              <a:lnSpc>
                <a:spcPct val="200000"/>
              </a:lnSpc>
              <a:buFont typeface="Arial" panose="020B0604020202020204" pitchFamily="34" charset="0"/>
              <a:buChar char="•"/>
              <a:defRPr/>
            </a:pPr>
            <a:r>
              <a:rPr lang="en-US" sz="2000" dirty="0">
                <a:solidFill>
                  <a:srgbClr val="000000"/>
                </a:solidFill>
                <a:effectLst/>
                <a:latin typeface="Times New Roman" panose="02020603050405020304" pitchFamily="18" charset="0"/>
                <a:ea typeface="Times New Roman" panose="02020603050405020304" pitchFamily="18" charset="0"/>
              </a:rPr>
              <a:t>The asset tracking dashboard is a visual representation of the overall information in the serialized asset tracking process.</a:t>
            </a:r>
            <a:endParaRPr kumimoji="0" sz="2000" b="0" i="0" u="none" strike="noStrike" kern="1200" cap="none" spc="0" normalizeH="0" baseline="0" noProof="0" dirty="0">
              <a:ln>
                <a:noFill/>
              </a:ln>
              <a:solidFill>
                <a:prstClr val="black"/>
              </a:solidFill>
              <a:effectLst/>
              <a:uLnTx/>
              <a:uFillTx/>
              <a:latin typeface="Times New Roman"/>
              <a:ea typeface="Times New Roman"/>
              <a:cs typeface="Times New Roman"/>
              <a:sym typeface="Times New Roman"/>
            </a:endParaRPr>
          </a:p>
        </p:txBody>
      </p:sp>
      <p:sp>
        <p:nvSpPr>
          <p:cNvPr id="9" name="TextBox 8">
            <a:extLst>
              <a:ext uri="{FF2B5EF4-FFF2-40B4-BE49-F238E27FC236}">
                <a16:creationId xmlns:a16="http://schemas.microsoft.com/office/drawing/2014/main" id="{08316D13-1E8C-47F0-BC3B-21DB47324FFD}"/>
              </a:ext>
            </a:extLst>
          </p:cNvPr>
          <p:cNvSpPr txBox="1"/>
          <p:nvPr/>
        </p:nvSpPr>
        <p:spPr>
          <a:xfrm>
            <a:off x="2797629" y="6269977"/>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Fig.10</a:t>
            </a:r>
          </a:p>
        </p:txBody>
      </p:sp>
    </p:spTree>
    <p:extLst>
      <p:ext uri="{BB962C8B-B14F-4D97-AF65-F5344CB8AC3E}">
        <p14:creationId xmlns:p14="http://schemas.microsoft.com/office/powerpoint/2010/main" val="101238541"/>
      </p:ext>
    </p:extLst>
  </p:cSld>
  <p:clrMapOvr>
    <a:masterClrMapping/>
  </p:clrMapOvr>
  <mc:AlternateContent xmlns:mc="http://schemas.openxmlformats.org/markup-compatibility/2006" xmlns:p14="http://schemas.microsoft.com/office/powerpoint/2010/main">
    <mc:Choice Requires="p14">
      <p:transition spd="slow" p14:dur="2000" advTm="44871"/>
    </mc:Choice>
    <mc:Fallback xmlns="">
      <p:transition spd="slow" advTm="44871"/>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5"/>
          <p:cNvSpPr txBox="1">
            <a:spLocks noGrp="1"/>
          </p:cNvSpPr>
          <p:nvPr>
            <p:ph type="title"/>
          </p:nvPr>
        </p:nvSpPr>
        <p:spPr>
          <a:xfrm>
            <a:off x="533400" y="421296"/>
            <a:ext cx="11408229" cy="979349"/>
          </a:xfrm>
          <a:prstGeom prst="rect">
            <a:avLst/>
          </a:prstGeom>
        </p:spPr>
        <p:txBody>
          <a:bodyPr spcFirstLastPara="1" vert="horz" wrap="square" lIns="121900" tIns="121900" rIns="121900" bIns="121900" rtlCol="0" anchor="b" anchorCtr="0">
            <a:noAutofit/>
          </a:bodyPr>
          <a:lstStyle/>
          <a:p>
            <a:pPr marL="0" marR="0">
              <a:lnSpc>
                <a:spcPct val="200000"/>
              </a:lnSpc>
              <a:spcBef>
                <a:spcPts val="0"/>
              </a:spcBef>
              <a:spcAft>
                <a:spcPts val="0"/>
              </a:spcAft>
            </a:pPr>
            <a:r>
              <a:rPr lang="en-US" sz="3200" b="1" dirty="0">
                <a:solidFill>
                  <a:srgbClr val="000000"/>
                </a:solidFill>
                <a:effectLst/>
                <a:latin typeface="Times New Roman" panose="02020603050405020304" pitchFamily="18" charset="0"/>
                <a:cs typeface="Times New Roman" panose="02020603050405020304" pitchFamily="18" charset="0"/>
              </a:rPr>
              <a:t>Wireframe 3: Stockroom Management  </a:t>
            </a:r>
          </a:p>
        </p:txBody>
      </p:sp>
      <p:sp>
        <p:nvSpPr>
          <p:cNvPr id="281" name="Google Shape;281;p45"/>
          <p:cNvSpPr txBox="1"/>
          <p:nvPr/>
        </p:nvSpPr>
        <p:spPr>
          <a:xfrm>
            <a:off x="1578743" y="6301750"/>
            <a:ext cx="7191600" cy="615513"/>
          </a:xfrm>
          <a:prstGeom prst="rect">
            <a:avLst/>
          </a:prstGeom>
          <a:noFill/>
          <a:ln>
            <a:noFill/>
          </a:ln>
        </p:spPr>
        <p:txBody>
          <a:bodyPr spcFirstLastPara="1" wrap="square" lIns="121900" tIns="121900" rIns="121900" bIns="12190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3C7EDE57-C909-4EA2-BCCD-BC50E64D1B95}"/>
              </a:ext>
            </a:extLst>
          </p:cNvPr>
          <p:cNvPicPr>
            <a:picLocks noChangeAspect="1"/>
          </p:cNvPicPr>
          <p:nvPr/>
        </p:nvPicPr>
        <p:blipFill>
          <a:blip r:embed="rId3"/>
          <a:stretch>
            <a:fillRect/>
          </a:stretch>
        </p:blipFill>
        <p:spPr>
          <a:xfrm>
            <a:off x="533400" y="1483337"/>
            <a:ext cx="4789714" cy="4818413"/>
          </a:xfrm>
          <a:prstGeom prst="rect">
            <a:avLst/>
          </a:prstGeom>
        </p:spPr>
      </p:pic>
      <p:sp>
        <p:nvSpPr>
          <p:cNvPr id="4" name="TextBox 3">
            <a:extLst>
              <a:ext uri="{FF2B5EF4-FFF2-40B4-BE49-F238E27FC236}">
                <a16:creationId xmlns:a16="http://schemas.microsoft.com/office/drawing/2014/main" id="{B87ABC0B-C333-4C92-BFF7-783A1F6BA317}"/>
              </a:ext>
            </a:extLst>
          </p:cNvPr>
          <p:cNvSpPr txBox="1"/>
          <p:nvPr/>
        </p:nvSpPr>
        <p:spPr>
          <a:xfrm>
            <a:off x="5820771" y="1483337"/>
            <a:ext cx="6458315" cy="357815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Gain access to stock rooms by inputting the unique identifier, building number, room number, address of the stockroom, and with the help of security control access (physical key).</a:t>
            </a:r>
          </a:p>
          <a:p>
            <a:pPr marL="285750" indent="-285750">
              <a:lnSpc>
                <a:spcPct val="200000"/>
              </a:lnSpc>
              <a:buFont typeface="Arial" panose="020B0604020202020204" pitchFamily="34" charset="0"/>
              <a:buChar char="•"/>
            </a:pPr>
            <a:r>
              <a:rPr lang="en-US" sz="1800" dirty="0">
                <a:solidFill>
                  <a:srgbClr val="000000"/>
                </a:solidFill>
                <a:effectLst/>
                <a:latin typeface="Times New Roman" panose="02020603050405020304" pitchFamily="18" charset="0"/>
                <a:ea typeface="Times New Roman" panose="02020603050405020304" pitchFamily="18" charset="0"/>
              </a:rPr>
              <a:t>Access will be denied if the unique identifier information is inaccurate, or the physical key is not matched</a:t>
            </a:r>
            <a:endParaRPr lang="en-US" sz="2000"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5400BB70-D2B9-4508-82D2-2A7E9BBE29E9}"/>
              </a:ext>
            </a:extLst>
          </p:cNvPr>
          <p:cNvSpPr>
            <a:spLocks noGrp="1"/>
          </p:cNvSpPr>
          <p:nvPr>
            <p:ph type="sldNum" idx="12"/>
          </p:nvPr>
        </p:nvSpPr>
        <p:spPr/>
        <p:txBody>
          <a:bodyPr/>
          <a:lstStyle/>
          <a:p>
            <a:fld id="{00000000-1234-1234-1234-123412341234}" type="slidenum">
              <a:rPr lang="en" smtClean="0"/>
              <a:pPr/>
              <a:t>17</a:t>
            </a:fld>
            <a:endParaRPr lang="en"/>
          </a:p>
        </p:txBody>
      </p:sp>
      <p:sp>
        <p:nvSpPr>
          <p:cNvPr id="9" name="TextBox 8">
            <a:extLst>
              <a:ext uri="{FF2B5EF4-FFF2-40B4-BE49-F238E27FC236}">
                <a16:creationId xmlns:a16="http://schemas.microsoft.com/office/drawing/2014/main" id="{E0D8881F-41CA-4DDA-8AAE-998470B9108E}"/>
              </a:ext>
            </a:extLst>
          </p:cNvPr>
          <p:cNvSpPr txBox="1"/>
          <p:nvPr/>
        </p:nvSpPr>
        <p:spPr>
          <a:xfrm>
            <a:off x="2449286" y="6279968"/>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Fig.11</a:t>
            </a:r>
          </a:p>
        </p:txBody>
      </p:sp>
    </p:spTree>
    <p:extLst>
      <p:ext uri="{BB962C8B-B14F-4D97-AF65-F5344CB8AC3E}">
        <p14:creationId xmlns:p14="http://schemas.microsoft.com/office/powerpoint/2010/main" val="1300281757"/>
      </p:ext>
    </p:extLst>
  </p:cSld>
  <p:clrMapOvr>
    <a:masterClrMapping/>
  </p:clrMapOvr>
  <mc:AlternateContent xmlns:mc="http://schemas.openxmlformats.org/markup-compatibility/2006" xmlns:p14="http://schemas.microsoft.com/office/powerpoint/2010/main">
    <mc:Choice Requires="p14">
      <p:transition spd="slow" p14:dur="2000" advTm="44871"/>
    </mc:Choice>
    <mc:Fallback xmlns="">
      <p:transition spd="slow" advTm="44871"/>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5"/>
          <p:cNvSpPr txBox="1">
            <a:spLocks noGrp="1"/>
          </p:cNvSpPr>
          <p:nvPr>
            <p:ph type="title"/>
          </p:nvPr>
        </p:nvSpPr>
        <p:spPr>
          <a:xfrm>
            <a:off x="380999" y="355450"/>
            <a:ext cx="11408229" cy="979349"/>
          </a:xfrm>
          <a:prstGeom prst="rect">
            <a:avLst/>
          </a:prstGeom>
        </p:spPr>
        <p:txBody>
          <a:bodyPr spcFirstLastPara="1" vert="horz" wrap="square" lIns="121900" tIns="121900" rIns="121900" bIns="121900" rtlCol="0" anchor="b" anchorCtr="0">
            <a:noAutofit/>
          </a:bodyPr>
          <a:lstStyle/>
          <a:p>
            <a:pPr marL="0" marR="0">
              <a:lnSpc>
                <a:spcPct val="200000"/>
              </a:lnSpc>
              <a:spcBef>
                <a:spcPts val="0"/>
              </a:spcBef>
              <a:spcAft>
                <a:spcPts val="0"/>
              </a:spcAft>
            </a:pPr>
            <a:r>
              <a:rPr lang="en-US" sz="3200" b="1" dirty="0">
                <a:solidFill>
                  <a:srgbClr val="000000"/>
                </a:solidFill>
                <a:effectLst/>
                <a:latin typeface="Times New Roman" panose="02020603050405020304" pitchFamily="18" charset="0"/>
                <a:cs typeface="Times New Roman" panose="02020603050405020304" pitchFamily="18" charset="0"/>
              </a:rPr>
              <a:t>Wireframe </a:t>
            </a:r>
            <a:r>
              <a:rPr lang="en-US" sz="3200" b="1" dirty="0">
                <a:solidFill>
                  <a:srgbClr val="000000"/>
                </a:solidFill>
                <a:latin typeface="Times New Roman" panose="02020603050405020304" pitchFamily="18" charset="0"/>
                <a:cs typeface="Times New Roman" panose="02020603050405020304" pitchFamily="18" charset="0"/>
              </a:rPr>
              <a:t>4: ITAM Process – Asset Entry</a:t>
            </a:r>
            <a:endParaRPr lang="en-US" sz="3200" b="1" dirty="0">
              <a:solidFill>
                <a:srgbClr val="000000"/>
              </a:solidFill>
              <a:effectLst/>
              <a:latin typeface="Times New Roman" panose="02020603050405020304" pitchFamily="18" charset="0"/>
              <a:cs typeface="Times New Roman" panose="02020603050405020304" pitchFamily="18" charset="0"/>
            </a:endParaRPr>
          </a:p>
        </p:txBody>
      </p:sp>
      <p:sp>
        <p:nvSpPr>
          <p:cNvPr id="281" name="Google Shape;281;p45"/>
          <p:cNvSpPr txBox="1"/>
          <p:nvPr/>
        </p:nvSpPr>
        <p:spPr>
          <a:xfrm>
            <a:off x="1535200" y="6269600"/>
            <a:ext cx="7191600" cy="615513"/>
          </a:xfrm>
          <a:prstGeom prst="rect">
            <a:avLst/>
          </a:prstGeom>
          <a:noFill/>
          <a:ln>
            <a:noFill/>
          </a:ln>
        </p:spPr>
        <p:txBody>
          <a:bodyPr spcFirstLastPara="1" wrap="square" lIns="121900" tIns="121900" rIns="121900" bIns="12190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B87ABC0B-C333-4C92-BFF7-783A1F6BA317}"/>
              </a:ext>
            </a:extLst>
          </p:cNvPr>
          <p:cNvSpPr txBox="1"/>
          <p:nvPr/>
        </p:nvSpPr>
        <p:spPr>
          <a:xfrm>
            <a:off x="6085113" y="1378676"/>
            <a:ext cx="6011379" cy="3076291"/>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solidFill>
                  <a:srgbClr val="000000"/>
                </a:solidFill>
                <a:effectLst/>
                <a:latin typeface="Times New Roman" panose="02020603050405020304" pitchFamily="18" charset="0"/>
                <a:ea typeface="Times New Roman" panose="02020603050405020304" pitchFamily="18" charset="0"/>
              </a:rPr>
              <a:t>The asset entry user interface is used to enter asset data into the repository. </a:t>
            </a:r>
          </a:p>
          <a:p>
            <a:pPr marL="285750" indent="-285750">
              <a:lnSpc>
                <a:spcPct val="200000"/>
              </a:lnSpc>
              <a:buFont typeface="Arial" panose="020B0604020202020204" pitchFamily="34" charset="0"/>
              <a:buChar char="•"/>
            </a:pPr>
            <a:r>
              <a:rPr lang="en-US" sz="2000" dirty="0">
                <a:solidFill>
                  <a:srgbClr val="000000"/>
                </a:solidFill>
                <a:latin typeface="Times New Roman" panose="02020603050405020304" pitchFamily="18" charset="0"/>
                <a:ea typeface="Times New Roman" panose="02020603050405020304" pitchFamily="18" charset="0"/>
              </a:rPr>
              <a:t>Inputs -- </a:t>
            </a:r>
            <a:r>
              <a:rPr lang="en-US" sz="2000" dirty="0">
                <a:solidFill>
                  <a:srgbClr val="000000"/>
                </a:solidFill>
                <a:effectLst/>
                <a:latin typeface="Times New Roman" panose="02020603050405020304" pitchFamily="18" charset="0"/>
                <a:ea typeface="Times New Roman" panose="02020603050405020304" pitchFamily="18" charset="0"/>
              </a:rPr>
              <a:t>asset id, asset name, asset model, asset location, and the details of the person to whom the asset is assigned.</a:t>
            </a:r>
            <a:endParaRPr lang="en-US" sz="20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3C0C7503-0F45-4B63-9E88-0527C8536BE6}"/>
              </a:ext>
            </a:extLst>
          </p:cNvPr>
          <p:cNvPicPr>
            <a:picLocks noChangeAspect="1"/>
          </p:cNvPicPr>
          <p:nvPr/>
        </p:nvPicPr>
        <p:blipFill>
          <a:blip r:embed="rId3"/>
          <a:stretch>
            <a:fillRect/>
          </a:stretch>
        </p:blipFill>
        <p:spPr>
          <a:xfrm>
            <a:off x="581546" y="1378676"/>
            <a:ext cx="4975167" cy="4792886"/>
          </a:xfrm>
          <a:prstGeom prst="rect">
            <a:avLst/>
          </a:prstGeom>
        </p:spPr>
      </p:pic>
      <p:sp>
        <p:nvSpPr>
          <p:cNvPr id="3" name="Slide Number Placeholder 2">
            <a:extLst>
              <a:ext uri="{FF2B5EF4-FFF2-40B4-BE49-F238E27FC236}">
                <a16:creationId xmlns:a16="http://schemas.microsoft.com/office/drawing/2014/main" id="{A76B2538-38B3-41DA-AC97-7F7362E57762}"/>
              </a:ext>
            </a:extLst>
          </p:cNvPr>
          <p:cNvSpPr>
            <a:spLocks noGrp="1"/>
          </p:cNvSpPr>
          <p:nvPr>
            <p:ph type="sldNum" idx="12"/>
          </p:nvPr>
        </p:nvSpPr>
        <p:spPr/>
        <p:txBody>
          <a:bodyPr/>
          <a:lstStyle/>
          <a:p>
            <a:fld id="{00000000-1234-1234-1234-123412341234}" type="slidenum">
              <a:rPr lang="en" smtClean="0"/>
              <a:pPr/>
              <a:t>18</a:t>
            </a:fld>
            <a:endParaRPr lang="en"/>
          </a:p>
        </p:txBody>
      </p:sp>
      <p:sp>
        <p:nvSpPr>
          <p:cNvPr id="9" name="TextBox 8">
            <a:extLst>
              <a:ext uri="{FF2B5EF4-FFF2-40B4-BE49-F238E27FC236}">
                <a16:creationId xmlns:a16="http://schemas.microsoft.com/office/drawing/2014/main" id="{6F772CA7-16CD-4F82-9FD5-21FEE1D48FBE}"/>
              </a:ext>
            </a:extLst>
          </p:cNvPr>
          <p:cNvSpPr txBox="1"/>
          <p:nvPr/>
        </p:nvSpPr>
        <p:spPr>
          <a:xfrm>
            <a:off x="2198915" y="6215439"/>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Fig.12</a:t>
            </a:r>
          </a:p>
        </p:txBody>
      </p:sp>
    </p:spTree>
    <p:extLst>
      <p:ext uri="{BB962C8B-B14F-4D97-AF65-F5344CB8AC3E}">
        <p14:creationId xmlns:p14="http://schemas.microsoft.com/office/powerpoint/2010/main" val="870291543"/>
      </p:ext>
    </p:extLst>
  </p:cSld>
  <p:clrMapOvr>
    <a:masterClrMapping/>
  </p:clrMapOvr>
  <mc:AlternateContent xmlns:mc="http://schemas.openxmlformats.org/markup-compatibility/2006" xmlns:p14="http://schemas.microsoft.com/office/powerpoint/2010/main">
    <mc:Choice Requires="p14">
      <p:transition spd="slow" p14:dur="2000" advTm="44871"/>
    </mc:Choice>
    <mc:Fallback xmlns="">
      <p:transition spd="slow" advTm="44871"/>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5"/>
          <p:cNvSpPr txBox="1">
            <a:spLocks noGrp="1"/>
          </p:cNvSpPr>
          <p:nvPr>
            <p:ph type="title"/>
          </p:nvPr>
        </p:nvSpPr>
        <p:spPr>
          <a:xfrm>
            <a:off x="619982" y="387297"/>
            <a:ext cx="11408229" cy="979349"/>
          </a:xfrm>
          <a:prstGeom prst="rect">
            <a:avLst/>
          </a:prstGeom>
        </p:spPr>
        <p:txBody>
          <a:bodyPr spcFirstLastPara="1" vert="horz" wrap="square" lIns="121900" tIns="121900" rIns="121900" bIns="121900" rtlCol="0" anchor="b" anchorCtr="0">
            <a:noAutofit/>
          </a:bodyPr>
          <a:lstStyle/>
          <a:p>
            <a:pPr marL="0" marR="0">
              <a:lnSpc>
                <a:spcPct val="200000"/>
              </a:lnSpc>
              <a:spcBef>
                <a:spcPts val="0"/>
              </a:spcBef>
              <a:spcAft>
                <a:spcPts val="0"/>
              </a:spcAft>
            </a:pPr>
            <a:r>
              <a:rPr lang="en-US" sz="3200" b="1" dirty="0">
                <a:solidFill>
                  <a:srgbClr val="000000"/>
                </a:solidFill>
                <a:effectLst/>
                <a:latin typeface="Times New Roman" panose="02020603050405020304" pitchFamily="18" charset="0"/>
                <a:cs typeface="Times New Roman" panose="02020603050405020304" pitchFamily="18" charset="0"/>
              </a:rPr>
              <a:t>Wireframe 5</a:t>
            </a:r>
            <a:r>
              <a:rPr lang="en-US" sz="3200" b="1" dirty="0">
                <a:solidFill>
                  <a:srgbClr val="000000"/>
                </a:solidFill>
                <a:latin typeface="Times New Roman" panose="02020603050405020304" pitchFamily="18" charset="0"/>
                <a:cs typeface="Times New Roman" panose="02020603050405020304" pitchFamily="18" charset="0"/>
              </a:rPr>
              <a:t>: ITAM Process – Asset Request</a:t>
            </a:r>
            <a:endParaRPr lang="en-US" sz="3200" b="1" dirty="0">
              <a:solidFill>
                <a:srgbClr val="000000"/>
              </a:solidFill>
              <a:effectLst/>
              <a:latin typeface="Times New Roman" panose="02020603050405020304" pitchFamily="18" charset="0"/>
              <a:cs typeface="Times New Roman" panose="02020603050405020304" pitchFamily="18" charset="0"/>
            </a:endParaRPr>
          </a:p>
        </p:txBody>
      </p:sp>
      <p:sp>
        <p:nvSpPr>
          <p:cNvPr id="281" name="Google Shape;281;p45"/>
          <p:cNvSpPr txBox="1"/>
          <p:nvPr/>
        </p:nvSpPr>
        <p:spPr>
          <a:xfrm>
            <a:off x="1535200" y="6269600"/>
            <a:ext cx="7191600" cy="615513"/>
          </a:xfrm>
          <a:prstGeom prst="rect">
            <a:avLst/>
          </a:prstGeom>
          <a:noFill/>
          <a:ln>
            <a:noFill/>
          </a:ln>
        </p:spPr>
        <p:txBody>
          <a:bodyPr spcFirstLastPara="1" wrap="square" lIns="121900" tIns="121900" rIns="121900" bIns="12190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B87ABC0B-C333-4C92-BFF7-783A1F6BA317}"/>
              </a:ext>
            </a:extLst>
          </p:cNvPr>
          <p:cNvSpPr txBox="1"/>
          <p:nvPr/>
        </p:nvSpPr>
        <p:spPr>
          <a:xfrm>
            <a:off x="6096000" y="1390011"/>
            <a:ext cx="5413267" cy="3076291"/>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solidFill>
                  <a:srgbClr val="000000"/>
                </a:solidFill>
                <a:effectLst/>
                <a:latin typeface="Times New Roman" panose="02020603050405020304" pitchFamily="18" charset="0"/>
                <a:ea typeface="Times New Roman" panose="02020603050405020304" pitchFamily="18" charset="0"/>
              </a:rPr>
              <a:t>Employees will be able to submit a request to install equipment from a stock room via the request process. </a:t>
            </a:r>
          </a:p>
          <a:p>
            <a:pPr marL="285750" indent="-285750">
              <a:lnSpc>
                <a:spcPct val="200000"/>
              </a:lnSpc>
              <a:buFont typeface="Arial" panose="020B0604020202020204" pitchFamily="34" charset="0"/>
              <a:buChar char="•"/>
            </a:pPr>
            <a:r>
              <a:rPr lang="en-US" sz="2000" dirty="0">
                <a:solidFill>
                  <a:srgbClr val="000000"/>
                </a:solidFill>
                <a:effectLst/>
                <a:latin typeface="Times New Roman" panose="02020603050405020304" pitchFamily="18" charset="0"/>
                <a:ea typeface="Times New Roman" panose="02020603050405020304" pitchFamily="18" charset="0"/>
              </a:rPr>
              <a:t>They can utilize the asset request user interface for this purpose.</a:t>
            </a:r>
          </a:p>
        </p:txBody>
      </p:sp>
      <p:pic>
        <p:nvPicPr>
          <p:cNvPr id="7" name="Picture 6" descr="Graphical user interface&#10;&#10;Description automatically generated">
            <a:extLst>
              <a:ext uri="{FF2B5EF4-FFF2-40B4-BE49-F238E27FC236}">
                <a16:creationId xmlns:a16="http://schemas.microsoft.com/office/drawing/2014/main" id="{4113E6D8-29C0-46C3-8920-D088296BA66C}"/>
              </a:ext>
            </a:extLst>
          </p:cNvPr>
          <p:cNvPicPr>
            <a:picLocks noChangeAspect="1"/>
          </p:cNvPicPr>
          <p:nvPr/>
        </p:nvPicPr>
        <p:blipFill rotWithShape="1">
          <a:blip r:embed="rId3">
            <a:extLst>
              <a:ext uri="{28A0092B-C50C-407E-A947-70E740481C1C}">
                <a14:useLocalDpi xmlns:a14="http://schemas.microsoft.com/office/drawing/2010/main" val="0"/>
              </a:ext>
            </a:extLst>
          </a:blip>
          <a:srcRect l="4166" t="580" r="14957" b="10153"/>
          <a:stretch/>
        </p:blipFill>
        <p:spPr bwMode="auto">
          <a:xfrm>
            <a:off x="682733" y="1334799"/>
            <a:ext cx="4814553" cy="4905054"/>
          </a:xfrm>
          <a:prstGeom prst="rect">
            <a:avLst/>
          </a:prstGeom>
          <a:noFill/>
          <a:ln>
            <a:solidFill>
              <a:sysClr val="windowText" lastClr="000000"/>
            </a:solidFill>
          </a:ln>
          <a:extLst>
            <a:ext uri="{53640926-AAD7-44D8-BBD7-CCE9431645EC}">
              <a14:shadowObscured xmlns:a14="http://schemas.microsoft.com/office/drawing/2010/main"/>
            </a:ext>
          </a:extLst>
        </p:spPr>
      </p:pic>
      <p:sp>
        <p:nvSpPr>
          <p:cNvPr id="2" name="Slide Number Placeholder 1">
            <a:extLst>
              <a:ext uri="{FF2B5EF4-FFF2-40B4-BE49-F238E27FC236}">
                <a16:creationId xmlns:a16="http://schemas.microsoft.com/office/drawing/2014/main" id="{92034BEB-E2C7-459A-ADB7-06A6DE812FD7}"/>
              </a:ext>
            </a:extLst>
          </p:cNvPr>
          <p:cNvSpPr>
            <a:spLocks noGrp="1"/>
          </p:cNvSpPr>
          <p:nvPr>
            <p:ph type="sldNum" idx="12"/>
          </p:nvPr>
        </p:nvSpPr>
        <p:spPr/>
        <p:txBody>
          <a:bodyPr/>
          <a:lstStyle/>
          <a:p>
            <a:fld id="{00000000-1234-1234-1234-123412341234}" type="slidenum">
              <a:rPr lang="en" smtClean="0"/>
              <a:pPr/>
              <a:t>19</a:t>
            </a:fld>
            <a:endParaRPr lang="en"/>
          </a:p>
        </p:txBody>
      </p:sp>
      <p:sp>
        <p:nvSpPr>
          <p:cNvPr id="9" name="TextBox 8">
            <a:extLst>
              <a:ext uri="{FF2B5EF4-FFF2-40B4-BE49-F238E27FC236}">
                <a16:creationId xmlns:a16="http://schemas.microsoft.com/office/drawing/2014/main" id="{B219CDF4-B7B7-4B98-859A-343639BB7414}"/>
              </a:ext>
            </a:extLst>
          </p:cNvPr>
          <p:cNvSpPr txBox="1"/>
          <p:nvPr/>
        </p:nvSpPr>
        <p:spPr>
          <a:xfrm>
            <a:off x="2425731" y="6237210"/>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Fig.13</a:t>
            </a:r>
          </a:p>
        </p:txBody>
      </p:sp>
    </p:spTree>
    <p:extLst>
      <p:ext uri="{BB962C8B-B14F-4D97-AF65-F5344CB8AC3E}">
        <p14:creationId xmlns:p14="http://schemas.microsoft.com/office/powerpoint/2010/main" val="1282842898"/>
      </p:ext>
    </p:extLst>
  </p:cSld>
  <p:clrMapOvr>
    <a:masterClrMapping/>
  </p:clrMapOvr>
  <mc:AlternateContent xmlns:mc="http://schemas.openxmlformats.org/markup-compatibility/2006" xmlns:p14="http://schemas.microsoft.com/office/powerpoint/2010/main">
    <mc:Choice Requires="p14">
      <p:transition spd="slow" p14:dur="2000" advTm="44871"/>
    </mc:Choice>
    <mc:Fallback xmlns="">
      <p:transition spd="slow" advTm="44871"/>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70;p14">
            <a:extLst>
              <a:ext uri="{FF2B5EF4-FFF2-40B4-BE49-F238E27FC236}">
                <a16:creationId xmlns:a16="http://schemas.microsoft.com/office/drawing/2014/main" id="{687B5AD1-74EE-4424-9DEB-6E0572C817DF}"/>
              </a:ext>
            </a:extLst>
          </p:cNvPr>
          <p:cNvSpPr txBox="1">
            <a:spLocks noGrp="1"/>
          </p:cNvSpPr>
          <p:nvPr>
            <p:ph type="title"/>
          </p:nvPr>
        </p:nvSpPr>
        <p:spPr>
          <a:xfrm>
            <a:off x="630532" y="593946"/>
            <a:ext cx="8520600" cy="39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latin typeface="Times New Roman"/>
                <a:ea typeface="Times New Roman"/>
                <a:cs typeface="Times New Roman"/>
                <a:sym typeface="Times New Roman"/>
              </a:rPr>
              <a:t>Table of contents</a:t>
            </a:r>
            <a:endParaRPr sz="3200" b="1" dirty="0">
              <a:latin typeface="Times New Roman"/>
              <a:ea typeface="Times New Roman"/>
              <a:cs typeface="Times New Roman"/>
              <a:sym typeface="Times New Roman"/>
            </a:endParaRPr>
          </a:p>
        </p:txBody>
      </p:sp>
      <p:sp>
        <p:nvSpPr>
          <p:cNvPr id="12" name="TextBox 11">
            <a:extLst>
              <a:ext uri="{FF2B5EF4-FFF2-40B4-BE49-F238E27FC236}">
                <a16:creationId xmlns:a16="http://schemas.microsoft.com/office/drawing/2014/main" id="{0742D0A4-0977-4427-9055-51442B8790D0}"/>
              </a:ext>
            </a:extLst>
          </p:cNvPr>
          <p:cNvSpPr txBox="1"/>
          <p:nvPr/>
        </p:nvSpPr>
        <p:spPr>
          <a:xfrm>
            <a:off x="186631" y="1021889"/>
            <a:ext cx="11628304" cy="4919104"/>
          </a:xfrm>
          <a:prstGeom prst="rect">
            <a:avLst/>
          </a:prstGeom>
          <a:noFill/>
        </p:spPr>
        <p:txBody>
          <a:bodyPr wrap="square">
            <a:spAutoFit/>
          </a:bodyPr>
          <a:lstStyle/>
          <a:p>
            <a:pPr marL="698500" lvl="0" indent="-304800" algn="l" rtl="0">
              <a:lnSpc>
                <a:spcPct val="105000"/>
              </a:lnSpc>
              <a:spcBef>
                <a:spcPts val="0"/>
              </a:spcBef>
              <a:spcAft>
                <a:spcPts val="0"/>
              </a:spcAft>
              <a:buClr>
                <a:srgbClr val="2D3B45"/>
              </a:buClr>
              <a:buSzPts val="1200"/>
              <a:buFont typeface="Times New Roman"/>
              <a:buChar char="●"/>
            </a:pPr>
            <a:r>
              <a:rPr lang="en-US" sz="2000" dirty="0">
                <a:highlight>
                  <a:srgbClr val="FFFFFF"/>
                </a:highlight>
                <a:latin typeface="Times New Roman"/>
                <a:ea typeface="Times New Roman"/>
                <a:cs typeface="Times New Roman"/>
                <a:sym typeface="Times New Roman"/>
              </a:rPr>
              <a:t>Project Charter</a:t>
            </a:r>
          </a:p>
          <a:p>
            <a:pPr marL="1397000" lvl="1" indent="-304800" algn="l" rtl="0">
              <a:lnSpc>
                <a:spcPct val="105000"/>
              </a:lnSpc>
              <a:spcBef>
                <a:spcPts val="0"/>
              </a:spcBef>
              <a:spcAft>
                <a:spcPts val="0"/>
              </a:spcAft>
              <a:buClr>
                <a:srgbClr val="2D3B45"/>
              </a:buClr>
              <a:buSzPts val="1200"/>
              <a:buFont typeface="Times New Roman"/>
              <a:buChar char="○"/>
            </a:pPr>
            <a:r>
              <a:rPr lang="en-US" sz="2000" dirty="0">
                <a:highlight>
                  <a:srgbClr val="FFFFFF"/>
                </a:highlight>
                <a:latin typeface="Times New Roman"/>
                <a:ea typeface="Times New Roman"/>
                <a:cs typeface="Times New Roman"/>
                <a:sym typeface="Times New Roman"/>
              </a:rPr>
              <a:t>Problem Statement</a:t>
            </a:r>
          </a:p>
          <a:p>
            <a:pPr marL="1397000" lvl="1" indent="-304800" algn="l" rtl="0">
              <a:lnSpc>
                <a:spcPct val="105000"/>
              </a:lnSpc>
              <a:spcBef>
                <a:spcPts val="0"/>
              </a:spcBef>
              <a:spcAft>
                <a:spcPts val="0"/>
              </a:spcAft>
              <a:buClr>
                <a:srgbClr val="2D3B45"/>
              </a:buClr>
              <a:buSzPts val="1200"/>
              <a:buFont typeface="Times New Roman"/>
              <a:buChar char="○"/>
            </a:pPr>
            <a:r>
              <a:rPr lang="en-US" sz="2000" dirty="0">
                <a:highlight>
                  <a:srgbClr val="FFFFFF"/>
                </a:highlight>
                <a:latin typeface="Times New Roman"/>
                <a:ea typeface="Times New Roman"/>
                <a:cs typeface="Times New Roman"/>
                <a:sym typeface="Times New Roman"/>
              </a:rPr>
              <a:t>Technology Solution Statement</a:t>
            </a:r>
          </a:p>
          <a:p>
            <a:pPr marL="1397000" lvl="1" indent="-304800" algn="l" rtl="0">
              <a:lnSpc>
                <a:spcPct val="105000"/>
              </a:lnSpc>
              <a:spcBef>
                <a:spcPts val="0"/>
              </a:spcBef>
              <a:spcAft>
                <a:spcPts val="0"/>
              </a:spcAft>
              <a:buClr>
                <a:srgbClr val="2D3B45"/>
              </a:buClr>
              <a:buSzPts val="1200"/>
              <a:buFont typeface="Times New Roman"/>
              <a:buChar char="○"/>
            </a:pPr>
            <a:r>
              <a:rPr lang="en-US" sz="2000" dirty="0">
                <a:highlight>
                  <a:srgbClr val="FFFFFF"/>
                </a:highlight>
                <a:latin typeface="Times New Roman"/>
                <a:ea typeface="Times New Roman"/>
                <a:cs typeface="Times New Roman"/>
                <a:sym typeface="Times New Roman"/>
              </a:rPr>
              <a:t>Project Benefits</a:t>
            </a:r>
          </a:p>
          <a:p>
            <a:pPr marL="698500" lvl="0" indent="-304800" algn="l" rtl="0">
              <a:lnSpc>
                <a:spcPct val="105000"/>
              </a:lnSpc>
              <a:spcBef>
                <a:spcPts val="0"/>
              </a:spcBef>
              <a:spcAft>
                <a:spcPts val="0"/>
              </a:spcAft>
              <a:buClr>
                <a:srgbClr val="2D3B45"/>
              </a:buClr>
              <a:buSzPts val="1200"/>
              <a:buFont typeface="Times New Roman"/>
              <a:buChar char="●"/>
            </a:pPr>
            <a:r>
              <a:rPr lang="en-US" sz="2000" dirty="0">
                <a:highlight>
                  <a:srgbClr val="FFFFFF"/>
                </a:highlight>
                <a:latin typeface="Times New Roman"/>
                <a:ea typeface="Times New Roman"/>
                <a:cs typeface="Times New Roman"/>
                <a:sym typeface="Times New Roman"/>
              </a:rPr>
              <a:t>Requirements </a:t>
            </a:r>
          </a:p>
          <a:p>
            <a:pPr marL="1397000" lvl="1" indent="-304800" algn="l" rtl="0">
              <a:lnSpc>
                <a:spcPct val="105000"/>
              </a:lnSpc>
              <a:spcBef>
                <a:spcPts val="0"/>
              </a:spcBef>
              <a:spcAft>
                <a:spcPts val="0"/>
              </a:spcAft>
              <a:buClr>
                <a:srgbClr val="2D3B45"/>
              </a:buClr>
              <a:buSzPts val="1200"/>
              <a:buFont typeface="Times New Roman"/>
              <a:buChar char="○"/>
            </a:pPr>
            <a:r>
              <a:rPr lang="en-US" sz="2000" dirty="0">
                <a:highlight>
                  <a:srgbClr val="FFFFFF"/>
                </a:highlight>
                <a:latin typeface="Times New Roman"/>
                <a:ea typeface="Times New Roman"/>
                <a:cs typeface="Times New Roman"/>
                <a:sym typeface="Times New Roman"/>
              </a:rPr>
              <a:t>Business Functions</a:t>
            </a:r>
          </a:p>
          <a:p>
            <a:pPr marL="1828800" lvl="3" indent="-298450" algn="l" rtl="0">
              <a:lnSpc>
                <a:spcPct val="105000"/>
              </a:lnSpc>
              <a:spcBef>
                <a:spcPts val="0"/>
              </a:spcBef>
              <a:spcAft>
                <a:spcPts val="0"/>
              </a:spcAft>
              <a:buSzPts val="1100"/>
              <a:buFont typeface="Times New Roman"/>
              <a:buAutoNum type="arabicPeriod"/>
            </a:pPr>
            <a:r>
              <a:rPr lang="en-US" sz="2000" dirty="0">
                <a:highlight>
                  <a:srgbClr val="FFFFFF"/>
                </a:highlight>
                <a:latin typeface="Times New Roman"/>
                <a:ea typeface="Times New Roman"/>
                <a:cs typeface="Times New Roman"/>
                <a:sym typeface="Times New Roman"/>
              </a:rPr>
              <a:t>Serialized Asset Tracking: Major Functions, Process Maps</a:t>
            </a:r>
          </a:p>
          <a:p>
            <a:pPr marL="1828800" lvl="3" indent="-304800" algn="l" rtl="0">
              <a:lnSpc>
                <a:spcPct val="105000"/>
              </a:lnSpc>
              <a:spcBef>
                <a:spcPts val="0"/>
              </a:spcBef>
              <a:spcAft>
                <a:spcPts val="0"/>
              </a:spcAft>
              <a:buClr>
                <a:srgbClr val="2D3B45"/>
              </a:buClr>
              <a:buSzPts val="1200"/>
              <a:buFont typeface="Times New Roman"/>
              <a:buAutoNum type="arabicPeriod"/>
            </a:pPr>
            <a:r>
              <a:rPr lang="en-US" sz="2000" dirty="0">
                <a:highlight>
                  <a:srgbClr val="FFFFFF"/>
                </a:highlight>
                <a:latin typeface="Times New Roman"/>
                <a:ea typeface="Times New Roman"/>
                <a:cs typeface="Times New Roman"/>
                <a:sym typeface="Times New Roman"/>
              </a:rPr>
              <a:t>Stockroom Management</a:t>
            </a:r>
            <a:r>
              <a:rPr lang="en-US" sz="2000" dirty="0">
                <a:highlight>
                  <a:schemeClr val="lt1"/>
                </a:highlight>
                <a:latin typeface="Times New Roman"/>
                <a:ea typeface="Times New Roman"/>
                <a:cs typeface="Times New Roman"/>
                <a:sym typeface="Times New Roman"/>
              </a:rPr>
              <a:t>: Major Functions, Process Maps</a:t>
            </a:r>
            <a:endParaRPr lang="en-US" sz="2000" dirty="0">
              <a:highlight>
                <a:srgbClr val="FFFFFF"/>
              </a:highlight>
              <a:latin typeface="Times New Roman"/>
              <a:ea typeface="Times New Roman"/>
              <a:cs typeface="Times New Roman"/>
              <a:sym typeface="Times New Roman"/>
            </a:endParaRPr>
          </a:p>
          <a:p>
            <a:pPr marL="1828800" lvl="3" indent="-304800" algn="l" rtl="0">
              <a:lnSpc>
                <a:spcPct val="105000"/>
              </a:lnSpc>
              <a:spcBef>
                <a:spcPts val="0"/>
              </a:spcBef>
              <a:spcAft>
                <a:spcPts val="0"/>
              </a:spcAft>
              <a:buClr>
                <a:srgbClr val="2D3B45"/>
              </a:buClr>
              <a:buSzPts val="1200"/>
              <a:buFont typeface="Times New Roman"/>
              <a:buAutoNum type="arabicPeriod"/>
            </a:pPr>
            <a:r>
              <a:rPr lang="en-US" sz="2000" dirty="0">
                <a:highlight>
                  <a:srgbClr val="FFFFFF"/>
                </a:highlight>
                <a:latin typeface="Times New Roman"/>
                <a:ea typeface="Times New Roman"/>
                <a:cs typeface="Times New Roman"/>
                <a:sym typeface="Times New Roman"/>
              </a:rPr>
              <a:t>ITAM Process</a:t>
            </a:r>
            <a:r>
              <a:rPr lang="en-US" sz="2000" dirty="0">
                <a:highlight>
                  <a:schemeClr val="lt1"/>
                </a:highlight>
                <a:latin typeface="Times New Roman"/>
                <a:ea typeface="Times New Roman"/>
                <a:cs typeface="Times New Roman"/>
                <a:sym typeface="Times New Roman"/>
              </a:rPr>
              <a:t>: Major Functions, Process Maps</a:t>
            </a:r>
            <a:endParaRPr lang="en-US" sz="2000" dirty="0">
              <a:highlight>
                <a:srgbClr val="FFFFFF"/>
              </a:highlight>
              <a:latin typeface="Times New Roman"/>
              <a:ea typeface="Times New Roman"/>
              <a:cs typeface="Times New Roman"/>
              <a:sym typeface="Times New Roman"/>
            </a:endParaRPr>
          </a:p>
          <a:p>
            <a:pPr marL="1828800" lvl="3" indent="-304800" algn="l" rtl="0">
              <a:lnSpc>
                <a:spcPct val="105000"/>
              </a:lnSpc>
              <a:spcBef>
                <a:spcPts val="0"/>
              </a:spcBef>
              <a:spcAft>
                <a:spcPts val="0"/>
              </a:spcAft>
              <a:buClr>
                <a:srgbClr val="2D3B45"/>
              </a:buClr>
              <a:buSzPts val="1200"/>
              <a:buFont typeface="Times New Roman"/>
              <a:buAutoNum type="arabicPeriod"/>
            </a:pPr>
            <a:r>
              <a:rPr lang="en-US" sz="2000" dirty="0">
                <a:highlight>
                  <a:srgbClr val="FFFFFF"/>
                </a:highlight>
                <a:latin typeface="Times New Roman"/>
                <a:ea typeface="Times New Roman"/>
                <a:cs typeface="Times New Roman"/>
                <a:sym typeface="Times New Roman"/>
              </a:rPr>
              <a:t>Security Process</a:t>
            </a:r>
            <a:r>
              <a:rPr lang="en-US" sz="2000" dirty="0">
                <a:highlight>
                  <a:schemeClr val="lt1"/>
                </a:highlight>
                <a:latin typeface="Times New Roman"/>
                <a:ea typeface="Times New Roman"/>
                <a:cs typeface="Times New Roman"/>
                <a:sym typeface="Times New Roman"/>
              </a:rPr>
              <a:t>: Major Functions, Process Maps</a:t>
            </a:r>
            <a:endParaRPr lang="en-US" sz="2000" dirty="0">
              <a:highlight>
                <a:srgbClr val="FFFFFF"/>
              </a:highlight>
              <a:latin typeface="Times New Roman"/>
              <a:ea typeface="Times New Roman"/>
              <a:cs typeface="Times New Roman"/>
              <a:sym typeface="Times New Roman"/>
            </a:endParaRPr>
          </a:p>
          <a:p>
            <a:pPr marL="698500" lvl="0" indent="-304800" algn="l" rtl="0">
              <a:lnSpc>
                <a:spcPct val="105000"/>
              </a:lnSpc>
              <a:spcBef>
                <a:spcPts val="0"/>
              </a:spcBef>
              <a:spcAft>
                <a:spcPts val="0"/>
              </a:spcAft>
              <a:buClr>
                <a:srgbClr val="2D3B45"/>
              </a:buClr>
              <a:buSzPts val="1200"/>
              <a:buFont typeface="Times New Roman"/>
              <a:buChar char="●"/>
            </a:pPr>
            <a:r>
              <a:rPr lang="en-US" sz="2000" dirty="0">
                <a:highlight>
                  <a:srgbClr val="FFFFFF"/>
                </a:highlight>
                <a:latin typeface="Times New Roman"/>
                <a:ea typeface="Times New Roman"/>
                <a:cs typeface="Times New Roman"/>
                <a:sym typeface="Times New Roman"/>
              </a:rPr>
              <a:t>System Design</a:t>
            </a:r>
          </a:p>
          <a:p>
            <a:pPr marL="1397000" lvl="1" indent="-304800" algn="l" rtl="0">
              <a:lnSpc>
                <a:spcPct val="105000"/>
              </a:lnSpc>
              <a:spcBef>
                <a:spcPts val="0"/>
              </a:spcBef>
              <a:spcAft>
                <a:spcPts val="0"/>
              </a:spcAft>
              <a:buClr>
                <a:srgbClr val="2D3B45"/>
              </a:buClr>
              <a:buSzPts val="1200"/>
              <a:buFont typeface="Times New Roman"/>
              <a:buChar char="○"/>
            </a:pPr>
            <a:r>
              <a:rPr lang="en-US" sz="2000" dirty="0">
                <a:highlight>
                  <a:srgbClr val="FFFFFF"/>
                </a:highlight>
                <a:latin typeface="Times New Roman"/>
                <a:ea typeface="Times New Roman"/>
                <a:cs typeface="Times New Roman"/>
                <a:sym typeface="Times New Roman"/>
              </a:rPr>
              <a:t> User Interface:  mock-ups </a:t>
            </a:r>
          </a:p>
          <a:p>
            <a:pPr marL="1397000" lvl="1" indent="-304800" algn="l" rtl="0">
              <a:lnSpc>
                <a:spcPct val="105000"/>
              </a:lnSpc>
              <a:spcBef>
                <a:spcPts val="0"/>
              </a:spcBef>
              <a:spcAft>
                <a:spcPts val="0"/>
              </a:spcAft>
              <a:buClr>
                <a:srgbClr val="2D3B45"/>
              </a:buClr>
              <a:buSzPts val="1200"/>
              <a:buFont typeface="Times New Roman"/>
              <a:buChar char="○"/>
            </a:pPr>
            <a:r>
              <a:rPr lang="en-US" sz="2000" dirty="0">
                <a:highlight>
                  <a:srgbClr val="FFFFFF"/>
                </a:highlight>
                <a:latin typeface="Times New Roman"/>
                <a:ea typeface="Times New Roman"/>
                <a:cs typeface="Times New Roman"/>
                <a:sym typeface="Times New Roman"/>
              </a:rPr>
              <a:t> Infrastructure Architecture:  network diagram</a:t>
            </a:r>
          </a:p>
          <a:p>
            <a:pPr marL="1397000" lvl="1" indent="-304800" algn="l" rtl="0">
              <a:lnSpc>
                <a:spcPct val="105000"/>
              </a:lnSpc>
              <a:spcBef>
                <a:spcPts val="0"/>
              </a:spcBef>
              <a:spcAft>
                <a:spcPts val="0"/>
              </a:spcAft>
              <a:buClr>
                <a:srgbClr val="2D3B45"/>
              </a:buClr>
              <a:buSzPts val="1200"/>
              <a:buFont typeface="Times New Roman"/>
              <a:buChar char="○"/>
            </a:pPr>
            <a:r>
              <a:rPr lang="en-US" sz="2000" dirty="0">
                <a:highlight>
                  <a:srgbClr val="FFFFFF"/>
                </a:highlight>
                <a:latin typeface="Times New Roman"/>
                <a:ea typeface="Times New Roman"/>
                <a:cs typeface="Times New Roman"/>
                <a:sym typeface="Times New Roman"/>
              </a:rPr>
              <a:t> Information Architecture:  ERD  </a:t>
            </a:r>
          </a:p>
          <a:p>
            <a:pPr marL="1397000" lvl="1" indent="-304800" algn="l" rtl="0">
              <a:lnSpc>
                <a:spcPct val="105000"/>
              </a:lnSpc>
              <a:spcBef>
                <a:spcPts val="0"/>
              </a:spcBef>
              <a:spcAft>
                <a:spcPts val="0"/>
              </a:spcAft>
              <a:buClr>
                <a:srgbClr val="2D3B45"/>
              </a:buClr>
              <a:buSzPts val="1200"/>
              <a:buFont typeface="Times New Roman"/>
              <a:buChar char="○"/>
            </a:pPr>
            <a:r>
              <a:rPr lang="en-US" sz="2000" dirty="0">
                <a:highlight>
                  <a:srgbClr val="FFFFFF"/>
                </a:highlight>
                <a:latin typeface="Times New Roman"/>
                <a:ea typeface="Times New Roman"/>
                <a:cs typeface="Times New Roman"/>
                <a:sym typeface="Times New Roman"/>
              </a:rPr>
              <a:t> Security and Privacy Architecture:  security risks with corresponding controls</a:t>
            </a:r>
          </a:p>
        </p:txBody>
      </p:sp>
      <p:sp>
        <p:nvSpPr>
          <p:cNvPr id="2" name="Date Placeholder 1">
            <a:extLst>
              <a:ext uri="{FF2B5EF4-FFF2-40B4-BE49-F238E27FC236}">
                <a16:creationId xmlns:a16="http://schemas.microsoft.com/office/drawing/2014/main" id="{2F50B02F-0785-4D11-924B-38C106E50D07}"/>
              </a:ext>
            </a:extLst>
          </p:cNvPr>
          <p:cNvSpPr>
            <a:spLocks noGrp="1"/>
          </p:cNvSpPr>
          <p:nvPr>
            <p:ph type="dt" sz="half" idx="10"/>
          </p:nvPr>
        </p:nvSpPr>
        <p:spPr/>
        <p:txBody>
          <a:bodyPr/>
          <a:lstStyle/>
          <a:p>
            <a:fld id="{E2FFD3EC-3E10-4E05-ADEC-13C38E8F62AA}" type="datetime3">
              <a:rPr lang="en-US" smtClean="0"/>
              <a:t>25 July 2023</a:t>
            </a:fld>
            <a:endParaRPr lang="en-IN"/>
          </a:p>
        </p:txBody>
      </p:sp>
      <p:sp>
        <p:nvSpPr>
          <p:cNvPr id="3" name="Footer Placeholder 2">
            <a:extLst>
              <a:ext uri="{FF2B5EF4-FFF2-40B4-BE49-F238E27FC236}">
                <a16:creationId xmlns:a16="http://schemas.microsoft.com/office/drawing/2014/main" id="{2ADE6BC2-0DC2-40DC-BC6B-4CF6D1C8EDE7}"/>
              </a:ext>
            </a:extLst>
          </p:cNvPr>
          <p:cNvSpPr>
            <a:spLocks noGrp="1"/>
          </p:cNvSpPr>
          <p:nvPr>
            <p:ph type="ftr" sz="quarter" idx="11"/>
          </p:nvPr>
        </p:nvSpPr>
        <p:spPr/>
        <p:txBody>
          <a:bodyPr/>
          <a:lstStyle/>
          <a:p>
            <a:r>
              <a:rPr lang="en-US"/>
              <a:t>IFT540_Milestone 4_Group 2</a:t>
            </a:r>
            <a:endParaRPr lang="en-IN"/>
          </a:p>
        </p:txBody>
      </p:sp>
      <p:sp>
        <p:nvSpPr>
          <p:cNvPr id="5" name="Slide Number Placeholder 4">
            <a:extLst>
              <a:ext uri="{FF2B5EF4-FFF2-40B4-BE49-F238E27FC236}">
                <a16:creationId xmlns:a16="http://schemas.microsoft.com/office/drawing/2014/main" id="{6FD88F59-D48A-4445-83CE-39FFED788917}"/>
              </a:ext>
            </a:extLst>
          </p:cNvPr>
          <p:cNvSpPr>
            <a:spLocks noGrp="1"/>
          </p:cNvSpPr>
          <p:nvPr>
            <p:ph type="sldNum" sz="quarter" idx="12"/>
          </p:nvPr>
        </p:nvSpPr>
        <p:spPr/>
        <p:txBody>
          <a:bodyPr/>
          <a:lstStyle/>
          <a:p>
            <a:fld id="{72E43B16-FC09-400B-AA35-8784C62E682C}" type="slidenum">
              <a:rPr lang="en-IN" smtClean="0"/>
              <a:t>2</a:t>
            </a:fld>
            <a:endParaRPr lang="en-IN"/>
          </a:p>
        </p:txBody>
      </p:sp>
    </p:spTree>
    <p:extLst>
      <p:ext uri="{BB962C8B-B14F-4D97-AF65-F5344CB8AC3E}">
        <p14:creationId xmlns:p14="http://schemas.microsoft.com/office/powerpoint/2010/main" val="1464424933"/>
      </p:ext>
    </p:extLst>
  </p:cSld>
  <p:clrMapOvr>
    <a:masterClrMapping/>
  </p:clrMapOvr>
  <mc:AlternateContent xmlns:mc="http://schemas.openxmlformats.org/markup-compatibility/2006" xmlns:p14="http://schemas.microsoft.com/office/powerpoint/2010/main">
    <mc:Choice Requires="p14">
      <p:transition spd="slow" p14:dur="2000" advTm="21203"/>
    </mc:Choice>
    <mc:Fallback xmlns="">
      <p:transition spd="slow" advTm="21203"/>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5"/>
          <p:cNvSpPr txBox="1">
            <a:spLocks noGrp="1"/>
          </p:cNvSpPr>
          <p:nvPr>
            <p:ph type="title"/>
          </p:nvPr>
        </p:nvSpPr>
        <p:spPr>
          <a:xfrm>
            <a:off x="619982" y="413153"/>
            <a:ext cx="11408229" cy="979349"/>
          </a:xfrm>
          <a:prstGeom prst="rect">
            <a:avLst/>
          </a:prstGeom>
        </p:spPr>
        <p:txBody>
          <a:bodyPr spcFirstLastPara="1" vert="horz" wrap="square" lIns="121900" tIns="121900" rIns="121900" bIns="121900" rtlCol="0" anchor="b" anchorCtr="0">
            <a:noAutofit/>
          </a:bodyPr>
          <a:lstStyle/>
          <a:p>
            <a:pPr marL="0" marR="0">
              <a:lnSpc>
                <a:spcPct val="200000"/>
              </a:lnSpc>
              <a:spcBef>
                <a:spcPts val="0"/>
              </a:spcBef>
              <a:spcAft>
                <a:spcPts val="0"/>
              </a:spcAft>
            </a:pPr>
            <a:r>
              <a:rPr lang="en-US" sz="3200" b="1" dirty="0">
                <a:solidFill>
                  <a:srgbClr val="000000"/>
                </a:solidFill>
                <a:effectLst/>
                <a:latin typeface="Times New Roman" panose="02020603050405020304" pitchFamily="18" charset="0"/>
                <a:cs typeface="Times New Roman" panose="02020603050405020304" pitchFamily="18" charset="0"/>
              </a:rPr>
              <a:t>Wireframe 6</a:t>
            </a:r>
            <a:r>
              <a:rPr lang="en-US" sz="3200" b="1" dirty="0">
                <a:solidFill>
                  <a:srgbClr val="000000"/>
                </a:solidFill>
                <a:latin typeface="Times New Roman" panose="02020603050405020304" pitchFamily="18" charset="0"/>
                <a:cs typeface="Times New Roman" panose="02020603050405020304" pitchFamily="18" charset="0"/>
              </a:rPr>
              <a:t>: ITAM Process – Asset Fulfillment Request</a:t>
            </a:r>
            <a:endParaRPr lang="en-US" sz="3200" b="1" dirty="0">
              <a:solidFill>
                <a:srgbClr val="000000"/>
              </a:solidFill>
              <a:effectLst/>
              <a:latin typeface="Times New Roman" panose="02020603050405020304" pitchFamily="18" charset="0"/>
              <a:cs typeface="Times New Roman" panose="02020603050405020304" pitchFamily="18" charset="0"/>
            </a:endParaRPr>
          </a:p>
        </p:txBody>
      </p:sp>
      <p:sp>
        <p:nvSpPr>
          <p:cNvPr id="281" name="Google Shape;281;p45"/>
          <p:cNvSpPr txBox="1"/>
          <p:nvPr/>
        </p:nvSpPr>
        <p:spPr>
          <a:xfrm>
            <a:off x="1535200" y="6269600"/>
            <a:ext cx="7191600" cy="615513"/>
          </a:xfrm>
          <a:prstGeom prst="rect">
            <a:avLst/>
          </a:prstGeom>
          <a:noFill/>
          <a:ln>
            <a:noFill/>
          </a:ln>
        </p:spPr>
        <p:txBody>
          <a:bodyPr spcFirstLastPara="1" wrap="square" lIns="121900" tIns="121900" rIns="121900" bIns="12190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B87ABC0B-C333-4C92-BFF7-783A1F6BA317}"/>
              </a:ext>
            </a:extLst>
          </p:cNvPr>
          <p:cNvSpPr txBox="1"/>
          <p:nvPr/>
        </p:nvSpPr>
        <p:spPr>
          <a:xfrm>
            <a:off x="6182463" y="1320299"/>
            <a:ext cx="5331337" cy="3691844"/>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solidFill>
                  <a:srgbClr val="000000"/>
                </a:solidFill>
                <a:effectLst/>
                <a:latin typeface="Times New Roman" panose="02020603050405020304" pitchFamily="18" charset="0"/>
                <a:ea typeface="Times New Roman" panose="02020603050405020304" pitchFamily="18" charset="0"/>
              </a:rPr>
              <a:t>The technicians will be able to handle the asset request via the asset fulfillment user interface.</a:t>
            </a:r>
          </a:p>
          <a:p>
            <a:pPr marL="285750" indent="-285750">
              <a:lnSpc>
                <a:spcPct val="200000"/>
              </a:lnSpc>
              <a:buFont typeface="Arial" panose="020B0604020202020204" pitchFamily="34" charset="0"/>
              <a:buChar char="•"/>
            </a:pPr>
            <a:r>
              <a:rPr lang="en-US" sz="2000" dirty="0">
                <a:solidFill>
                  <a:srgbClr val="000000"/>
                </a:solidFill>
                <a:effectLst/>
                <a:latin typeface="Times New Roman" panose="02020603050405020304" pitchFamily="18" charset="0"/>
                <a:ea typeface="Times New Roman" panose="02020603050405020304" pitchFamily="18" charset="0"/>
              </a:rPr>
              <a:t>The technician can view the request details by clicking on the request number, and he also has the authority to verify the asset status prior to processing the request.</a:t>
            </a:r>
          </a:p>
        </p:txBody>
      </p:sp>
      <p:pic>
        <p:nvPicPr>
          <p:cNvPr id="8" name="Picture 7" descr="Graphical user interface, text&#10;&#10;Description automatically generated">
            <a:extLst>
              <a:ext uri="{FF2B5EF4-FFF2-40B4-BE49-F238E27FC236}">
                <a16:creationId xmlns:a16="http://schemas.microsoft.com/office/drawing/2014/main" id="{658989F2-BBFB-4ACB-BA08-D626788B73C6}"/>
              </a:ext>
            </a:extLst>
          </p:cNvPr>
          <p:cNvPicPr>
            <a:picLocks noChangeAspect="1"/>
          </p:cNvPicPr>
          <p:nvPr/>
        </p:nvPicPr>
        <p:blipFill rotWithShape="1">
          <a:blip r:embed="rId3">
            <a:extLst>
              <a:ext uri="{28A0092B-C50C-407E-A947-70E740481C1C}">
                <a14:useLocalDpi xmlns:a14="http://schemas.microsoft.com/office/drawing/2010/main" val="0"/>
              </a:ext>
            </a:extLst>
          </a:blip>
          <a:srcRect l="3846" t="965" r="15171" b="10144"/>
          <a:stretch/>
        </p:blipFill>
        <p:spPr bwMode="auto">
          <a:xfrm>
            <a:off x="678200" y="1260083"/>
            <a:ext cx="4786429" cy="4858396"/>
          </a:xfrm>
          <a:prstGeom prst="rect">
            <a:avLst/>
          </a:prstGeom>
          <a:noFill/>
          <a:ln>
            <a:noFill/>
          </a:ln>
          <a:extLst>
            <a:ext uri="{53640926-AAD7-44D8-BBD7-CCE9431645EC}">
              <a14:shadowObscured xmlns:a14="http://schemas.microsoft.com/office/drawing/2010/main"/>
            </a:ext>
          </a:extLst>
        </p:spPr>
      </p:pic>
      <p:sp>
        <p:nvSpPr>
          <p:cNvPr id="2" name="Slide Number Placeholder 1">
            <a:extLst>
              <a:ext uri="{FF2B5EF4-FFF2-40B4-BE49-F238E27FC236}">
                <a16:creationId xmlns:a16="http://schemas.microsoft.com/office/drawing/2014/main" id="{203E6DD3-30E8-4CF0-81FB-AB5C7E481321}"/>
              </a:ext>
            </a:extLst>
          </p:cNvPr>
          <p:cNvSpPr>
            <a:spLocks noGrp="1"/>
          </p:cNvSpPr>
          <p:nvPr>
            <p:ph type="sldNum" idx="12"/>
          </p:nvPr>
        </p:nvSpPr>
        <p:spPr/>
        <p:txBody>
          <a:bodyPr/>
          <a:lstStyle/>
          <a:p>
            <a:fld id="{00000000-1234-1234-1234-123412341234}" type="slidenum">
              <a:rPr lang="en" smtClean="0"/>
              <a:pPr/>
              <a:t>20</a:t>
            </a:fld>
            <a:endParaRPr lang="en"/>
          </a:p>
        </p:txBody>
      </p:sp>
      <p:sp>
        <p:nvSpPr>
          <p:cNvPr id="9" name="TextBox 8">
            <a:extLst>
              <a:ext uri="{FF2B5EF4-FFF2-40B4-BE49-F238E27FC236}">
                <a16:creationId xmlns:a16="http://schemas.microsoft.com/office/drawing/2014/main" id="{2405EBD3-0F25-49F9-90BC-0E0848DEF6E7}"/>
              </a:ext>
            </a:extLst>
          </p:cNvPr>
          <p:cNvSpPr txBox="1"/>
          <p:nvPr/>
        </p:nvSpPr>
        <p:spPr>
          <a:xfrm>
            <a:off x="2438401" y="6195280"/>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Fig.14</a:t>
            </a:r>
          </a:p>
        </p:txBody>
      </p:sp>
    </p:spTree>
    <p:extLst>
      <p:ext uri="{BB962C8B-B14F-4D97-AF65-F5344CB8AC3E}">
        <p14:creationId xmlns:p14="http://schemas.microsoft.com/office/powerpoint/2010/main" val="447192920"/>
      </p:ext>
    </p:extLst>
  </p:cSld>
  <p:clrMapOvr>
    <a:masterClrMapping/>
  </p:clrMapOvr>
  <mc:AlternateContent xmlns:mc="http://schemas.openxmlformats.org/markup-compatibility/2006" xmlns:p14="http://schemas.microsoft.com/office/powerpoint/2010/main">
    <mc:Choice Requires="p14">
      <p:transition spd="slow" p14:dur="2000" advTm="44871"/>
    </mc:Choice>
    <mc:Fallback xmlns="">
      <p:transition spd="slow" advTm="44871"/>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5"/>
          <p:cNvSpPr txBox="1">
            <a:spLocks noGrp="1"/>
          </p:cNvSpPr>
          <p:nvPr>
            <p:ph type="title"/>
          </p:nvPr>
        </p:nvSpPr>
        <p:spPr>
          <a:xfrm>
            <a:off x="380999" y="355450"/>
            <a:ext cx="11408229" cy="979349"/>
          </a:xfrm>
          <a:prstGeom prst="rect">
            <a:avLst/>
          </a:prstGeom>
        </p:spPr>
        <p:txBody>
          <a:bodyPr spcFirstLastPara="1" vert="horz" wrap="square" lIns="121900" tIns="121900" rIns="121900" bIns="121900" rtlCol="0" anchor="b" anchorCtr="0">
            <a:noAutofit/>
          </a:bodyPr>
          <a:lstStyle/>
          <a:p>
            <a:pPr marL="0" marR="0">
              <a:lnSpc>
                <a:spcPct val="200000"/>
              </a:lnSpc>
              <a:spcBef>
                <a:spcPts val="0"/>
              </a:spcBef>
              <a:spcAft>
                <a:spcPts val="0"/>
              </a:spcAft>
            </a:pPr>
            <a:r>
              <a:rPr lang="en-US" sz="3200" b="1" dirty="0">
                <a:solidFill>
                  <a:srgbClr val="000000"/>
                </a:solidFill>
                <a:effectLst/>
                <a:latin typeface="Times New Roman" panose="02020603050405020304" pitchFamily="18" charset="0"/>
                <a:cs typeface="Times New Roman" panose="02020603050405020304" pitchFamily="18" charset="0"/>
              </a:rPr>
              <a:t>Wireframe </a:t>
            </a:r>
            <a:r>
              <a:rPr lang="en-US" sz="3200" b="1" dirty="0">
                <a:solidFill>
                  <a:srgbClr val="000000"/>
                </a:solidFill>
                <a:latin typeface="Times New Roman" panose="02020603050405020304" pitchFamily="18" charset="0"/>
                <a:cs typeface="Times New Roman" panose="02020603050405020304" pitchFamily="18" charset="0"/>
              </a:rPr>
              <a:t>7: ITAM Process – Support</a:t>
            </a:r>
            <a:endParaRPr lang="en-US" sz="3200" b="1" dirty="0">
              <a:solidFill>
                <a:srgbClr val="000000"/>
              </a:solidFill>
              <a:effectLst/>
              <a:latin typeface="Times New Roman" panose="02020603050405020304" pitchFamily="18" charset="0"/>
              <a:cs typeface="Times New Roman" panose="02020603050405020304" pitchFamily="18" charset="0"/>
            </a:endParaRPr>
          </a:p>
        </p:txBody>
      </p:sp>
      <p:sp>
        <p:nvSpPr>
          <p:cNvPr id="281" name="Google Shape;281;p45"/>
          <p:cNvSpPr txBox="1"/>
          <p:nvPr/>
        </p:nvSpPr>
        <p:spPr>
          <a:xfrm>
            <a:off x="1535200" y="6269600"/>
            <a:ext cx="7191600" cy="615513"/>
          </a:xfrm>
          <a:prstGeom prst="rect">
            <a:avLst/>
          </a:prstGeom>
          <a:noFill/>
          <a:ln>
            <a:noFill/>
          </a:ln>
        </p:spPr>
        <p:txBody>
          <a:bodyPr spcFirstLastPara="1" wrap="square" lIns="121900" tIns="121900" rIns="121900" bIns="121900" anchor="t"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B87ABC0B-C333-4C92-BFF7-783A1F6BA317}"/>
              </a:ext>
            </a:extLst>
          </p:cNvPr>
          <p:cNvSpPr txBox="1"/>
          <p:nvPr/>
        </p:nvSpPr>
        <p:spPr>
          <a:xfrm>
            <a:off x="5883968" y="1334798"/>
            <a:ext cx="6114743" cy="2460738"/>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solidFill>
                  <a:srgbClr val="000000"/>
                </a:solidFill>
                <a:effectLst/>
                <a:latin typeface="Times New Roman" panose="02020603050405020304" pitchFamily="18" charset="0"/>
                <a:ea typeface="Times New Roman" panose="02020603050405020304" pitchFamily="18" charset="0"/>
              </a:rPr>
              <a:t>The employee can submit the service requests for the support services like installation of software, replacement of hard drives, or system refresh, through the user interface built for the support process.</a:t>
            </a:r>
          </a:p>
        </p:txBody>
      </p:sp>
      <p:pic>
        <p:nvPicPr>
          <p:cNvPr id="7" name="Picture 6" descr="Graphical user interface, website&#10;&#10;Description automatically generated">
            <a:extLst>
              <a:ext uri="{FF2B5EF4-FFF2-40B4-BE49-F238E27FC236}">
                <a16:creationId xmlns:a16="http://schemas.microsoft.com/office/drawing/2014/main" id="{59775D20-92D8-488E-8275-537236C07A6D}"/>
              </a:ext>
            </a:extLst>
          </p:cNvPr>
          <p:cNvPicPr>
            <a:picLocks noChangeAspect="1"/>
          </p:cNvPicPr>
          <p:nvPr/>
        </p:nvPicPr>
        <p:blipFill rotWithShape="1">
          <a:blip r:embed="rId3">
            <a:extLst>
              <a:ext uri="{28A0092B-C50C-407E-A947-70E740481C1C}">
                <a14:useLocalDpi xmlns:a14="http://schemas.microsoft.com/office/drawing/2010/main" val="0"/>
              </a:ext>
            </a:extLst>
          </a:blip>
          <a:srcRect l="4060" t="802" r="8012" b="10216"/>
          <a:stretch/>
        </p:blipFill>
        <p:spPr bwMode="auto">
          <a:xfrm>
            <a:off x="496228" y="1137918"/>
            <a:ext cx="4760501" cy="5249672"/>
          </a:xfrm>
          <a:prstGeom prst="rect">
            <a:avLst/>
          </a:prstGeom>
          <a:noFill/>
          <a:ln>
            <a:noFill/>
          </a:ln>
          <a:extLst>
            <a:ext uri="{53640926-AAD7-44D8-BBD7-CCE9431645EC}">
              <a14:shadowObscured xmlns:a14="http://schemas.microsoft.com/office/drawing/2010/main"/>
            </a:ext>
          </a:extLst>
        </p:spPr>
      </p:pic>
      <p:sp>
        <p:nvSpPr>
          <p:cNvPr id="2" name="Slide Number Placeholder 1">
            <a:extLst>
              <a:ext uri="{FF2B5EF4-FFF2-40B4-BE49-F238E27FC236}">
                <a16:creationId xmlns:a16="http://schemas.microsoft.com/office/drawing/2014/main" id="{309CBD4A-A408-495E-B55B-1FE6605894F8}"/>
              </a:ext>
            </a:extLst>
          </p:cNvPr>
          <p:cNvSpPr>
            <a:spLocks noGrp="1"/>
          </p:cNvSpPr>
          <p:nvPr>
            <p:ph type="sldNum" idx="12"/>
          </p:nvPr>
        </p:nvSpPr>
        <p:spPr/>
        <p:txBody>
          <a:bodyPr/>
          <a:lstStyle/>
          <a:p>
            <a:fld id="{00000000-1234-1234-1234-123412341234}" type="slidenum">
              <a:rPr lang="en" smtClean="0"/>
              <a:pPr/>
              <a:t>21</a:t>
            </a:fld>
            <a:endParaRPr lang="en"/>
          </a:p>
        </p:txBody>
      </p:sp>
      <p:sp>
        <p:nvSpPr>
          <p:cNvPr id="9" name="TextBox 8">
            <a:extLst>
              <a:ext uri="{FF2B5EF4-FFF2-40B4-BE49-F238E27FC236}">
                <a16:creationId xmlns:a16="http://schemas.microsoft.com/office/drawing/2014/main" id="{B0832929-38F7-4A81-BC80-9084AE3C7E91}"/>
              </a:ext>
            </a:extLst>
          </p:cNvPr>
          <p:cNvSpPr txBox="1"/>
          <p:nvPr/>
        </p:nvSpPr>
        <p:spPr>
          <a:xfrm>
            <a:off x="2239321" y="6342313"/>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Fig.15</a:t>
            </a:r>
          </a:p>
        </p:txBody>
      </p:sp>
    </p:spTree>
    <p:extLst>
      <p:ext uri="{BB962C8B-B14F-4D97-AF65-F5344CB8AC3E}">
        <p14:creationId xmlns:p14="http://schemas.microsoft.com/office/powerpoint/2010/main" val="4202765092"/>
      </p:ext>
    </p:extLst>
  </p:cSld>
  <p:clrMapOvr>
    <a:masterClrMapping/>
  </p:clrMapOvr>
  <mc:AlternateContent xmlns:mc="http://schemas.openxmlformats.org/markup-compatibility/2006" xmlns:p14="http://schemas.microsoft.com/office/powerpoint/2010/main">
    <mc:Choice Requires="p14">
      <p:transition spd="slow" p14:dur="2000" advTm="44871"/>
    </mc:Choice>
    <mc:Fallback xmlns="">
      <p:transition spd="slow" advTm="44871"/>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5"/>
          <p:cNvSpPr txBox="1">
            <a:spLocks noGrp="1"/>
          </p:cNvSpPr>
          <p:nvPr>
            <p:ph type="title"/>
          </p:nvPr>
        </p:nvSpPr>
        <p:spPr>
          <a:xfrm>
            <a:off x="391885" y="507172"/>
            <a:ext cx="11408229" cy="979349"/>
          </a:xfrm>
          <a:prstGeom prst="rect">
            <a:avLst/>
          </a:prstGeom>
        </p:spPr>
        <p:txBody>
          <a:bodyPr spcFirstLastPara="1" vert="horz" wrap="square" lIns="121900" tIns="121900" rIns="121900" bIns="121900" rtlCol="0" anchor="b" anchorCtr="0">
            <a:noAutofit/>
          </a:bodyPr>
          <a:lstStyle/>
          <a:p>
            <a:pPr marL="0" marR="0">
              <a:lnSpc>
                <a:spcPct val="200000"/>
              </a:lnSpc>
              <a:spcBef>
                <a:spcPts val="0"/>
              </a:spcBef>
              <a:spcAft>
                <a:spcPts val="0"/>
              </a:spcAft>
            </a:pPr>
            <a:r>
              <a:rPr lang="en-US" sz="3200" b="1" dirty="0">
                <a:solidFill>
                  <a:srgbClr val="000000"/>
                </a:solidFill>
                <a:effectLst/>
                <a:latin typeface="Times New Roman" panose="02020603050405020304" pitchFamily="18" charset="0"/>
                <a:cs typeface="Times New Roman" panose="02020603050405020304" pitchFamily="18" charset="0"/>
              </a:rPr>
              <a:t>Wireframe 9</a:t>
            </a:r>
            <a:r>
              <a:rPr lang="en-US" sz="3200" b="1" dirty="0">
                <a:solidFill>
                  <a:srgbClr val="000000"/>
                </a:solidFill>
                <a:latin typeface="Times New Roman" panose="02020603050405020304" pitchFamily="18" charset="0"/>
                <a:cs typeface="Times New Roman" panose="02020603050405020304" pitchFamily="18" charset="0"/>
              </a:rPr>
              <a:t>: ITAM Process Dashboard</a:t>
            </a:r>
            <a:endParaRPr lang="en-US" sz="3200" b="1" dirty="0">
              <a:solidFill>
                <a:srgbClr val="000000"/>
              </a:solidFill>
              <a:effectLst/>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B87ABC0B-C333-4C92-BFF7-783A1F6BA317}"/>
              </a:ext>
            </a:extLst>
          </p:cNvPr>
          <p:cNvSpPr txBox="1"/>
          <p:nvPr/>
        </p:nvSpPr>
        <p:spPr>
          <a:xfrm>
            <a:off x="7002966" y="1412857"/>
            <a:ext cx="4502692" cy="1845185"/>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solidFill>
                  <a:srgbClr val="000000"/>
                </a:solidFill>
                <a:effectLst/>
                <a:latin typeface="Times New Roman" panose="02020603050405020304" pitchFamily="18" charset="0"/>
                <a:ea typeface="Times New Roman" panose="02020603050405020304" pitchFamily="18" charset="0"/>
              </a:rPr>
              <a:t>Various phases of the ITAM process have been displayed in a single dashboard.</a:t>
            </a:r>
          </a:p>
        </p:txBody>
      </p:sp>
      <p:sp>
        <p:nvSpPr>
          <p:cNvPr id="2" name="Slide Number Placeholder 1">
            <a:extLst>
              <a:ext uri="{FF2B5EF4-FFF2-40B4-BE49-F238E27FC236}">
                <a16:creationId xmlns:a16="http://schemas.microsoft.com/office/drawing/2014/main" id="{DAC3B5CE-F419-4343-879A-62AFACCF749B}"/>
              </a:ext>
            </a:extLst>
          </p:cNvPr>
          <p:cNvSpPr>
            <a:spLocks noGrp="1"/>
          </p:cNvSpPr>
          <p:nvPr>
            <p:ph type="sldNum" idx="12"/>
          </p:nvPr>
        </p:nvSpPr>
        <p:spPr>
          <a:xfrm>
            <a:off x="11367672" y="6265332"/>
            <a:ext cx="731600" cy="524800"/>
          </a:xfrm>
        </p:spPr>
        <p:txBody>
          <a:bodyPr/>
          <a:lstStyle/>
          <a:p>
            <a:fld id="{00000000-1234-1234-1234-123412341234}" type="slidenum">
              <a:rPr lang="en" smtClean="0"/>
              <a:pPr/>
              <a:t>22</a:t>
            </a:fld>
            <a:endParaRPr lang="en" dirty="0"/>
          </a:p>
        </p:txBody>
      </p:sp>
      <p:pic>
        <p:nvPicPr>
          <p:cNvPr id="3" name="Picture 2">
            <a:extLst>
              <a:ext uri="{FF2B5EF4-FFF2-40B4-BE49-F238E27FC236}">
                <a16:creationId xmlns:a16="http://schemas.microsoft.com/office/drawing/2014/main" id="{70B39EAA-BE50-4264-9BA9-D8779CEEC127}"/>
              </a:ext>
            </a:extLst>
          </p:cNvPr>
          <p:cNvPicPr>
            <a:picLocks noChangeAspect="1"/>
          </p:cNvPicPr>
          <p:nvPr/>
        </p:nvPicPr>
        <p:blipFill>
          <a:blip r:embed="rId3"/>
          <a:stretch>
            <a:fillRect/>
          </a:stretch>
        </p:blipFill>
        <p:spPr>
          <a:xfrm>
            <a:off x="568886" y="1412857"/>
            <a:ext cx="6206266" cy="4462659"/>
          </a:xfrm>
          <a:prstGeom prst="rect">
            <a:avLst/>
          </a:prstGeom>
        </p:spPr>
      </p:pic>
      <p:sp>
        <p:nvSpPr>
          <p:cNvPr id="8" name="TextBox 7">
            <a:extLst>
              <a:ext uri="{FF2B5EF4-FFF2-40B4-BE49-F238E27FC236}">
                <a16:creationId xmlns:a16="http://schemas.microsoft.com/office/drawing/2014/main" id="{CB6B5278-3AB4-4BD4-A2DB-181234EB0BC4}"/>
              </a:ext>
            </a:extLst>
          </p:cNvPr>
          <p:cNvSpPr txBox="1"/>
          <p:nvPr/>
        </p:nvSpPr>
        <p:spPr>
          <a:xfrm>
            <a:off x="2852058" y="6032837"/>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Fig.17</a:t>
            </a:r>
          </a:p>
        </p:txBody>
      </p:sp>
    </p:spTree>
    <p:extLst>
      <p:ext uri="{BB962C8B-B14F-4D97-AF65-F5344CB8AC3E}">
        <p14:creationId xmlns:p14="http://schemas.microsoft.com/office/powerpoint/2010/main" val="876616871"/>
      </p:ext>
    </p:extLst>
  </p:cSld>
  <p:clrMapOvr>
    <a:masterClrMapping/>
  </p:clrMapOvr>
  <mc:AlternateContent xmlns:mc="http://schemas.openxmlformats.org/markup-compatibility/2006" xmlns:p14="http://schemas.microsoft.com/office/powerpoint/2010/main">
    <mc:Choice Requires="p14">
      <p:transition spd="slow" p14:dur="2000" advTm="44871"/>
    </mc:Choice>
    <mc:Fallback xmlns="">
      <p:transition spd="slow" advTm="44871"/>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83FDF-94F5-43BF-8F4E-CCB7F1060EE8}"/>
              </a:ext>
            </a:extLst>
          </p:cNvPr>
          <p:cNvSpPr>
            <a:spLocks noGrp="1"/>
          </p:cNvSpPr>
          <p:nvPr>
            <p:ph type="title"/>
          </p:nvPr>
        </p:nvSpPr>
        <p:spPr>
          <a:xfrm>
            <a:off x="230042" y="501649"/>
            <a:ext cx="8380558" cy="759610"/>
          </a:xfrm>
        </p:spPr>
        <p:txBody>
          <a:bodyPr>
            <a:normAutofit fontScale="90000"/>
          </a:bodyPr>
          <a:lstStyle/>
          <a:p>
            <a:pPr algn="ctr"/>
            <a:r>
              <a:rPr lang="en-US" sz="3200" b="1" dirty="0">
                <a:latin typeface="Times New Roman" panose="02020603050405020304" pitchFamily="18" charset="0"/>
                <a:cs typeface="Times New Roman" panose="02020603050405020304" pitchFamily="18" charset="0"/>
              </a:rPr>
              <a:t>Infrastructure Architecture: Network Topology                                         </a:t>
            </a:r>
            <a:endParaRPr lang="en-US" sz="2000" b="1" dirty="0">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5DFD6F75-F542-4605-B1E0-CCB00BA566E6}"/>
              </a:ext>
            </a:extLst>
          </p:cNvPr>
          <p:cNvSpPr>
            <a:spLocks noGrp="1"/>
          </p:cNvSpPr>
          <p:nvPr>
            <p:ph type="dt" sz="half" idx="10"/>
          </p:nvPr>
        </p:nvSpPr>
        <p:spPr/>
        <p:txBody>
          <a:bodyPr/>
          <a:lstStyle/>
          <a:p>
            <a:fld id="{8004C340-DE93-41C6-8735-55D5A9D24C1D}" type="datetime3">
              <a:rPr lang="en-US" smtClean="0"/>
              <a:t>25 July 2023</a:t>
            </a:fld>
            <a:endParaRPr lang="en-IN"/>
          </a:p>
        </p:txBody>
      </p:sp>
      <p:sp>
        <p:nvSpPr>
          <p:cNvPr id="8" name="Footer Placeholder 7">
            <a:extLst>
              <a:ext uri="{FF2B5EF4-FFF2-40B4-BE49-F238E27FC236}">
                <a16:creationId xmlns:a16="http://schemas.microsoft.com/office/drawing/2014/main" id="{173F8085-A9C3-44B4-A4E4-324735D75034}"/>
              </a:ext>
            </a:extLst>
          </p:cNvPr>
          <p:cNvSpPr>
            <a:spLocks noGrp="1"/>
          </p:cNvSpPr>
          <p:nvPr>
            <p:ph type="ftr" sz="quarter" idx="11"/>
          </p:nvPr>
        </p:nvSpPr>
        <p:spPr/>
        <p:txBody>
          <a:bodyPr/>
          <a:lstStyle/>
          <a:p>
            <a:r>
              <a:rPr lang="en-US"/>
              <a:t>IFT540_Milestone 4_Group 2</a:t>
            </a:r>
            <a:endParaRPr lang="en-IN" dirty="0"/>
          </a:p>
        </p:txBody>
      </p:sp>
      <p:sp>
        <p:nvSpPr>
          <p:cNvPr id="9" name="Slide Number Placeholder 8">
            <a:extLst>
              <a:ext uri="{FF2B5EF4-FFF2-40B4-BE49-F238E27FC236}">
                <a16:creationId xmlns:a16="http://schemas.microsoft.com/office/drawing/2014/main" id="{28D5D7C5-9FCD-4C15-8C9F-3249F4B303CF}"/>
              </a:ext>
            </a:extLst>
          </p:cNvPr>
          <p:cNvSpPr>
            <a:spLocks noGrp="1"/>
          </p:cNvSpPr>
          <p:nvPr>
            <p:ph type="sldNum" sz="quarter" idx="12"/>
          </p:nvPr>
        </p:nvSpPr>
        <p:spPr/>
        <p:txBody>
          <a:bodyPr/>
          <a:lstStyle/>
          <a:p>
            <a:fld id="{72E43B16-FC09-400B-AA35-8784C62E682C}" type="slidenum">
              <a:rPr lang="en-IN" smtClean="0"/>
              <a:t>23</a:t>
            </a:fld>
            <a:endParaRPr lang="en-IN"/>
          </a:p>
        </p:txBody>
      </p:sp>
      <p:pic>
        <p:nvPicPr>
          <p:cNvPr id="10" name="Picture 9">
            <a:extLst>
              <a:ext uri="{FF2B5EF4-FFF2-40B4-BE49-F238E27FC236}">
                <a16:creationId xmlns:a16="http://schemas.microsoft.com/office/drawing/2014/main" id="{59D7675C-F274-4DBA-9530-D46938EC9459}"/>
              </a:ext>
            </a:extLst>
          </p:cNvPr>
          <p:cNvPicPr>
            <a:picLocks noChangeAspect="1"/>
          </p:cNvPicPr>
          <p:nvPr/>
        </p:nvPicPr>
        <p:blipFill>
          <a:blip r:embed="rId2"/>
          <a:stretch>
            <a:fillRect/>
          </a:stretch>
        </p:blipFill>
        <p:spPr>
          <a:xfrm>
            <a:off x="687368" y="1345557"/>
            <a:ext cx="4114800" cy="4426909"/>
          </a:xfrm>
          <a:prstGeom prst="rect">
            <a:avLst/>
          </a:prstGeom>
        </p:spPr>
      </p:pic>
      <p:sp>
        <p:nvSpPr>
          <p:cNvPr id="11" name="Content Placeholder 2">
            <a:extLst>
              <a:ext uri="{FF2B5EF4-FFF2-40B4-BE49-F238E27FC236}">
                <a16:creationId xmlns:a16="http://schemas.microsoft.com/office/drawing/2014/main" id="{0D31B9A8-4932-42C5-84E8-8548439431A4}"/>
              </a:ext>
            </a:extLst>
          </p:cNvPr>
          <p:cNvSpPr>
            <a:spLocks noGrp="1"/>
          </p:cNvSpPr>
          <p:nvPr>
            <p:ph idx="1"/>
          </p:nvPr>
        </p:nvSpPr>
        <p:spPr>
          <a:xfrm>
            <a:off x="5617029" y="1345556"/>
            <a:ext cx="6342288" cy="4926497"/>
          </a:xfrm>
        </p:spPr>
        <p:txBody>
          <a:bodyPr>
            <a:normAutofit/>
          </a:bodyPr>
          <a:lstStyle/>
          <a:p>
            <a:pPr algn="just"/>
            <a:r>
              <a:rPr lang="en-US" sz="2000" dirty="0">
                <a:latin typeface="Times New Roman" panose="02020603050405020304" pitchFamily="18" charset="0"/>
                <a:cs typeface="Times New Roman" panose="02020603050405020304" pitchFamily="18" charset="0"/>
              </a:rPr>
              <a:t>Network topology encapsulates all the elements in a network.</a:t>
            </a:r>
          </a:p>
          <a:p>
            <a:pPr algn="just"/>
            <a:r>
              <a:rPr lang="en-US" sz="2000" dirty="0">
                <a:solidFill>
                  <a:srgbClr val="000000"/>
                </a:solidFill>
                <a:latin typeface="Times New Roman" panose="02020603050405020304" pitchFamily="18" charset="0"/>
                <a:ea typeface="Times New Roman" panose="02020603050405020304" pitchFamily="18" charset="0"/>
              </a:rPr>
              <a:t>The p</a:t>
            </a:r>
            <a:r>
              <a:rPr lang="en-US" sz="2000" dirty="0">
                <a:solidFill>
                  <a:srgbClr val="000000"/>
                </a:solidFill>
                <a:effectLst/>
                <a:latin typeface="Times New Roman" panose="02020603050405020304" pitchFamily="18" charset="0"/>
                <a:ea typeface="Times New Roman" panose="02020603050405020304" pitchFamily="18" charset="0"/>
              </a:rPr>
              <a:t>roxy server is used to perform two-factor authentication when a user or employee attempts to access the system.</a:t>
            </a:r>
          </a:p>
          <a:p>
            <a:pPr algn="just"/>
            <a:r>
              <a:rPr lang="en-US" sz="2000" dirty="0">
                <a:solidFill>
                  <a:srgbClr val="000000"/>
                </a:solidFill>
                <a:effectLst/>
                <a:latin typeface="Times New Roman" panose="02020603050405020304" pitchFamily="18" charset="0"/>
                <a:ea typeface="Times New Roman" panose="02020603050405020304" pitchFamily="18" charset="0"/>
              </a:rPr>
              <a:t>The Business Logic Layer manages the business rules, calculations, and logic that determines how asset management and tracking should be done.</a:t>
            </a:r>
          </a:p>
          <a:p>
            <a:pPr algn="just"/>
            <a:r>
              <a:rPr lang="en-US" sz="2000" dirty="0">
                <a:solidFill>
                  <a:srgbClr val="000000"/>
                </a:solidFill>
                <a:effectLst/>
                <a:latin typeface="Times New Roman" panose="02020603050405020304" pitchFamily="18" charset="0"/>
                <a:ea typeface="Times New Roman" panose="02020603050405020304" pitchFamily="18" charset="0"/>
              </a:rPr>
              <a:t>The database layer contains the repositories that encapsulate the logic required to access data sources. </a:t>
            </a:r>
          </a:p>
          <a:p>
            <a:pPr algn="just"/>
            <a:r>
              <a:rPr lang="en-US" sz="2000" dirty="0">
                <a:solidFill>
                  <a:srgbClr val="000000"/>
                </a:solidFill>
                <a:effectLst/>
                <a:latin typeface="Times New Roman" panose="02020603050405020304" pitchFamily="18" charset="0"/>
                <a:ea typeface="Times New Roman" panose="02020603050405020304" pitchFamily="18" charset="0"/>
              </a:rPr>
              <a:t>A firewall is used to keep the organization’s complete network secure.</a:t>
            </a:r>
          </a:p>
          <a:p>
            <a:endParaRPr lang="en-US" sz="22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769D0CD7-C47C-4505-A936-DE31837FD355}"/>
              </a:ext>
            </a:extLst>
          </p:cNvPr>
          <p:cNvSpPr txBox="1"/>
          <p:nvPr/>
        </p:nvSpPr>
        <p:spPr>
          <a:xfrm>
            <a:off x="2149703" y="5856763"/>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Fig.18</a:t>
            </a:r>
          </a:p>
        </p:txBody>
      </p:sp>
    </p:spTree>
    <p:extLst>
      <p:ext uri="{BB962C8B-B14F-4D97-AF65-F5344CB8AC3E}">
        <p14:creationId xmlns:p14="http://schemas.microsoft.com/office/powerpoint/2010/main" val="3294018258"/>
      </p:ext>
    </p:extLst>
  </p:cSld>
  <p:clrMapOvr>
    <a:masterClrMapping/>
  </p:clrMapOvr>
  <mc:AlternateContent xmlns:mc="http://schemas.openxmlformats.org/markup-compatibility/2006" xmlns:p14="http://schemas.microsoft.com/office/powerpoint/2010/main">
    <mc:Choice Requires="p14">
      <p:transition spd="slow" p14:dur="2000" advTm="72213"/>
    </mc:Choice>
    <mc:Fallback xmlns="">
      <p:transition spd="slow" advTm="72213"/>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D33999-ECA0-467D-AFD0-40CF87DCE66E}"/>
              </a:ext>
            </a:extLst>
          </p:cNvPr>
          <p:cNvSpPr>
            <a:spLocks noGrp="1"/>
          </p:cNvSpPr>
          <p:nvPr>
            <p:ph type="dt" sz="half" idx="10"/>
          </p:nvPr>
        </p:nvSpPr>
        <p:spPr/>
        <p:txBody>
          <a:bodyPr/>
          <a:lstStyle/>
          <a:p>
            <a:fld id="{FA14947F-2FBC-4FA8-8748-30CF62403BE3}" type="datetime3">
              <a:rPr lang="en-US" smtClean="0"/>
              <a:t>25 July 2023</a:t>
            </a:fld>
            <a:endParaRPr lang="en-IN"/>
          </a:p>
        </p:txBody>
      </p:sp>
      <p:sp>
        <p:nvSpPr>
          <p:cNvPr id="6" name="Footer Placeholder 5">
            <a:extLst>
              <a:ext uri="{FF2B5EF4-FFF2-40B4-BE49-F238E27FC236}">
                <a16:creationId xmlns:a16="http://schemas.microsoft.com/office/drawing/2014/main" id="{9B3FE034-9ADD-4D0C-90BC-B6FD8B368617}"/>
              </a:ext>
            </a:extLst>
          </p:cNvPr>
          <p:cNvSpPr>
            <a:spLocks noGrp="1"/>
          </p:cNvSpPr>
          <p:nvPr>
            <p:ph type="ftr" sz="quarter" idx="11"/>
          </p:nvPr>
        </p:nvSpPr>
        <p:spPr/>
        <p:txBody>
          <a:bodyPr/>
          <a:lstStyle/>
          <a:p>
            <a:r>
              <a:rPr lang="en-US"/>
              <a:t>IFT540_Milestone 4_Group 2</a:t>
            </a:r>
            <a:endParaRPr lang="en-IN"/>
          </a:p>
        </p:txBody>
      </p:sp>
      <p:sp>
        <p:nvSpPr>
          <p:cNvPr id="7" name="Slide Number Placeholder 6">
            <a:extLst>
              <a:ext uri="{FF2B5EF4-FFF2-40B4-BE49-F238E27FC236}">
                <a16:creationId xmlns:a16="http://schemas.microsoft.com/office/drawing/2014/main" id="{58CE14E4-5B63-42D5-9400-7100ED27DBDD}"/>
              </a:ext>
            </a:extLst>
          </p:cNvPr>
          <p:cNvSpPr>
            <a:spLocks noGrp="1"/>
          </p:cNvSpPr>
          <p:nvPr>
            <p:ph type="sldNum" sz="quarter" idx="12"/>
          </p:nvPr>
        </p:nvSpPr>
        <p:spPr/>
        <p:txBody>
          <a:bodyPr/>
          <a:lstStyle/>
          <a:p>
            <a:fld id="{72E43B16-FC09-400B-AA35-8784C62E682C}" type="slidenum">
              <a:rPr lang="en-IN" smtClean="0"/>
              <a:t>24</a:t>
            </a:fld>
            <a:endParaRPr lang="en-IN" dirty="0"/>
          </a:p>
        </p:txBody>
      </p:sp>
      <p:sp>
        <p:nvSpPr>
          <p:cNvPr id="8" name="Title 1">
            <a:extLst>
              <a:ext uri="{FF2B5EF4-FFF2-40B4-BE49-F238E27FC236}">
                <a16:creationId xmlns:a16="http://schemas.microsoft.com/office/drawing/2014/main" id="{9BDD4AA2-8E94-44B0-BCDD-7684E5DF3FD8}"/>
              </a:ext>
            </a:extLst>
          </p:cNvPr>
          <p:cNvSpPr>
            <a:spLocks noGrp="1"/>
          </p:cNvSpPr>
          <p:nvPr>
            <p:ph type="title"/>
          </p:nvPr>
        </p:nvSpPr>
        <p:spPr>
          <a:xfrm>
            <a:off x="0" y="535178"/>
            <a:ext cx="6596743" cy="761094"/>
          </a:xfrm>
        </p:spPr>
        <p:txBody>
          <a:bodyPr>
            <a:normAutofit/>
          </a:bodyPr>
          <a:lstStyle/>
          <a:p>
            <a:pPr algn="ctr"/>
            <a:r>
              <a:rPr lang="en-US" sz="3200" b="1" dirty="0">
                <a:latin typeface="Times New Roman" panose="02020603050405020304" pitchFamily="18" charset="0"/>
                <a:cs typeface="Times New Roman" panose="02020603050405020304" pitchFamily="18" charset="0"/>
              </a:rPr>
              <a:t>Infrastructure Architecture: ERD</a:t>
            </a:r>
            <a:endParaRPr lang="en-US" sz="2000" b="1" dirty="0">
              <a:latin typeface="Times New Roman" panose="02020603050405020304" pitchFamily="18" charset="0"/>
              <a:cs typeface="Times New Roman" panose="02020603050405020304" pitchFamily="18" charset="0"/>
            </a:endParaRPr>
          </a:p>
        </p:txBody>
      </p:sp>
      <p:pic>
        <p:nvPicPr>
          <p:cNvPr id="15" name="Picture 14" descr="Text&#10;&#10;Description automatically generated">
            <a:extLst>
              <a:ext uri="{FF2B5EF4-FFF2-40B4-BE49-F238E27FC236}">
                <a16:creationId xmlns:a16="http://schemas.microsoft.com/office/drawing/2014/main" id="{E9AEE853-5B97-407F-B707-6E4A26275E1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7316" y="1426255"/>
            <a:ext cx="6140595" cy="4637458"/>
          </a:xfrm>
          <a:prstGeom prst="rect">
            <a:avLst/>
          </a:prstGeom>
          <a:noFill/>
          <a:ln>
            <a:noFill/>
          </a:ln>
        </p:spPr>
      </p:pic>
      <p:sp>
        <p:nvSpPr>
          <p:cNvPr id="16" name="Content Placeholder 3">
            <a:extLst>
              <a:ext uri="{FF2B5EF4-FFF2-40B4-BE49-F238E27FC236}">
                <a16:creationId xmlns:a16="http://schemas.microsoft.com/office/drawing/2014/main" id="{0FD5E0C9-BA61-4171-B85A-13EDC21BE032}"/>
              </a:ext>
            </a:extLst>
          </p:cNvPr>
          <p:cNvSpPr txBox="1">
            <a:spLocks/>
          </p:cNvSpPr>
          <p:nvPr/>
        </p:nvSpPr>
        <p:spPr>
          <a:xfrm>
            <a:off x="6497912" y="1593852"/>
            <a:ext cx="5204232" cy="479742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sp>
        <p:nvSpPr>
          <p:cNvPr id="10" name="Content Placeholder 3">
            <a:extLst>
              <a:ext uri="{FF2B5EF4-FFF2-40B4-BE49-F238E27FC236}">
                <a16:creationId xmlns:a16="http://schemas.microsoft.com/office/drawing/2014/main" id="{A38A77AF-27FD-4801-B792-1094168D7DDE}"/>
              </a:ext>
            </a:extLst>
          </p:cNvPr>
          <p:cNvSpPr txBox="1">
            <a:spLocks/>
          </p:cNvSpPr>
          <p:nvPr/>
        </p:nvSpPr>
        <p:spPr>
          <a:xfrm>
            <a:off x="6759170" y="1617893"/>
            <a:ext cx="4801460" cy="473845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latin typeface="Times New Roman" panose="02020603050405020304" pitchFamily="18" charset="0"/>
                <a:cs typeface="Times New Roman" panose="02020603050405020304" pitchFamily="18" charset="0"/>
              </a:rPr>
              <a:t>ERD Diagram consists of the below tables:</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Employee</a:t>
            </a:r>
          </a:p>
          <a:p>
            <a:r>
              <a:rPr lang="en-US" sz="2000" dirty="0">
                <a:latin typeface="Times New Roman" panose="02020603050405020304" pitchFamily="18" charset="0"/>
                <a:cs typeface="Times New Roman" panose="02020603050405020304" pitchFamily="18" charset="0"/>
              </a:rPr>
              <a:t>Department</a:t>
            </a:r>
          </a:p>
          <a:p>
            <a:r>
              <a:rPr lang="en-US" sz="2000" dirty="0">
                <a:latin typeface="Times New Roman" panose="02020603050405020304" pitchFamily="18" charset="0"/>
                <a:cs typeface="Times New Roman" panose="02020603050405020304" pitchFamily="18" charset="0"/>
              </a:rPr>
              <a:t>Asset Manager</a:t>
            </a:r>
          </a:p>
          <a:p>
            <a:r>
              <a:rPr lang="en-US" sz="2000" dirty="0">
                <a:latin typeface="Times New Roman" panose="02020603050405020304" pitchFamily="18" charset="0"/>
                <a:cs typeface="Times New Roman" panose="02020603050405020304" pitchFamily="18" charset="0"/>
              </a:rPr>
              <a:t>Vendor</a:t>
            </a:r>
          </a:p>
          <a:p>
            <a:r>
              <a:rPr lang="en-US" sz="2000" dirty="0">
                <a:latin typeface="Times New Roman" panose="02020603050405020304" pitchFamily="18" charset="0"/>
                <a:cs typeface="Times New Roman" panose="02020603050405020304" pitchFamily="18" charset="0"/>
              </a:rPr>
              <a:t>Asset</a:t>
            </a:r>
          </a:p>
          <a:p>
            <a:r>
              <a:rPr lang="en-US" sz="2000" dirty="0">
                <a:latin typeface="Times New Roman" panose="02020603050405020304" pitchFamily="18" charset="0"/>
                <a:cs typeface="Times New Roman" panose="02020603050405020304" pitchFamily="18" charset="0"/>
              </a:rPr>
              <a:t>Stockroom</a:t>
            </a:r>
          </a:p>
        </p:txBody>
      </p:sp>
      <p:sp>
        <p:nvSpPr>
          <p:cNvPr id="11" name="TextBox 10">
            <a:extLst>
              <a:ext uri="{FF2B5EF4-FFF2-40B4-BE49-F238E27FC236}">
                <a16:creationId xmlns:a16="http://schemas.microsoft.com/office/drawing/2014/main" id="{6C7ABBE9-BE1B-460A-B89C-4F941FD7393E}"/>
              </a:ext>
            </a:extLst>
          </p:cNvPr>
          <p:cNvSpPr txBox="1"/>
          <p:nvPr/>
        </p:nvSpPr>
        <p:spPr>
          <a:xfrm>
            <a:off x="2852058" y="6032837"/>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Fig.19</a:t>
            </a:r>
          </a:p>
        </p:txBody>
      </p:sp>
    </p:spTree>
    <p:extLst>
      <p:ext uri="{BB962C8B-B14F-4D97-AF65-F5344CB8AC3E}">
        <p14:creationId xmlns:p14="http://schemas.microsoft.com/office/powerpoint/2010/main" val="808014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D33999-ECA0-467D-AFD0-40CF87DCE66E}"/>
              </a:ext>
            </a:extLst>
          </p:cNvPr>
          <p:cNvSpPr>
            <a:spLocks noGrp="1"/>
          </p:cNvSpPr>
          <p:nvPr>
            <p:ph type="dt" sz="half" idx="10"/>
          </p:nvPr>
        </p:nvSpPr>
        <p:spPr/>
        <p:txBody>
          <a:bodyPr/>
          <a:lstStyle/>
          <a:p>
            <a:fld id="{AA2341AE-D353-479F-AA36-1B7A211FCCDA}" type="datetime3">
              <a:rPr lang="en-US" smtClean="0"/>
              <a:t>25 July 2023</a:t>
            </a:fld>
            <a:endParaRPr lang="en-IN"/>
          </a:p>
        </p:txBody>
      </p:sp>
      <p:sp>
        <p:nvSpPr>
          <p:cNvPr id="6" name="Footer Placeholder 5">
            <a:extLst>
              <a:ext uri="{FF2B5EF4-FFF2-40B4-BE49-F238E27FC236}">
                <a16:creationId xmlns:a16="http://schemas.microsoft.com/office/drawing/2014/main" id="{9B3FE034-9ADD-4D0C-90BC-B6FD8B368617}"/>
              </a:ext>
            </a:extLst>
          </p:cNvPr>
          <p:cNvSpPr>
            <a:spLocks noGrp="1"/>
          </p:cNvSpPr>
          <p:nvPr>
            <p:ph type="ftr" sz="quarter" idx="11"/>
          </p:nvPr>
        </p:nvSpPr>
        <p:spPr/>
        <p:txBody>
          <a:bodyPr/>
          <a:lstStyle/>
          <a:p>
            <a:r>
              <a:rPr lang="en-US"/>
              <a:t>IFT540_Milestone 4_Group 2</a:t>
            </a:r>
            <a:endParaRPr lang="en-IN"/>
          </a:p>
        </p:txBody>
      </p:sp>
      <p:sp>
        <p:nvSpPr>
          <p:cNvPr id="7" name="Slide Number Placeholder 6">
            <a:extLst>
              <a:ext uri="{FF2B5EF4-FFF2-40B4-BE49-F238E27FC236}">
                <a16:creationId xmlns:a16="http://schemas.microsoft.com/office/drawing/2014/main" id="{58CE14E4-5B63-42D5-9400-7100ED27DBDD}"/>
              </a:ext>
            </a:extLst>
          </p:cNvPr>
          <p:cNvSpPr>
            <a:spLocks noGrp="1"/>
          </p:cNvSpPr>
          <p:nvPr>
            <p:ph type="sldNum" sz="quarter" idx="12"/>
          </p:nvPr>
        </p:nvSpPr>
        <p:spPr/>
        <p:txBody>
          <a:bodyPr/>
          <a:lstStyle/>
          <a:p>
            <a:fld id="{72E43B16-FC09-400B-AA35-8784C62E682C}" type="slidenum">
              <a:rPr lang="en-IN" smtClean="0"/>
              <a:t>25</a:t>
            </a:fld>
            <a:endParaRPr lang="en-IN" dirty="0"/>
          </a:p>
        </p:txBody>
      </p:sp>
      <p:sp>
        <p:nvSpPr>
          <p:cNvPr id="8" name="Title 1">
            <a:extLst>
              <a:ext uri="{FF2B5EF4-FFF2-40B4-BE49-F238E27FC236}">
                <a16:creationId xmlns:a16="http://schemas.microsoft.com/office/drawing/2014/main" id="{9BDD4AA2-8E94-44B0-BCDD-7684E5DF3FD8}"/>
              </a:ext>
            </a:extLst>
          </p:cNvPr>
          <p:cNvSpPr>
            <a:spLocks noGrp="1"/>
          </p:cNvSpPr>
          <p:nvPr>
            <p:ph type="title"/>
          </p:nvPr>
        </p:nvSpPr>
        <p:spPr>
          <a:xfrm>
            <a:off x="457199" y="734973"/>
            <a:ext cx="5900918" cy="574563"/>
          </a:xfrm>
        </p:spPr>
        <p:txBody>
          <a:bodyPr>
            <a:normAutofit fontScale="90000"/>
          </a:bodyPr>
          <a:lstStyle/>
          <a:p>
            <a:pPr algn="ctr"/>
            <a:r>
              <a:rPr lang="en" sz="3200" b="1" dirty="0">
                <a:latin typeface="Times New Roman"/>
                <a:ea typeface="Times New Roman"/>
                <a:cs typeface="Times New Roman"/>
                <a:sym typeface="Times New Roman"/>
              </a:rPr>
              <a:t>Security and Privacy Architecture</a:t>
            </a:r>
            <a:endParaRPr lang="en-US" sz="2000" b="1" dirty="0">
              <a:latin typeface="Times New Roman" panose="02020603050405020304" pitchFamily="18" charset="0"/>
              <a:cs typeface="Times New Roman" panose="02020603050405020304" pitchFamily="18" charset="0"/>
            </a:endParaRPr>
          </a:p>
        </p:txBody>
      </p:sp>
      <p:sp>
        <p:nvSpPr>
          <p:cNvPr id="10" name="Content Placeholder 2">
            <a:extLst>
              <a:ext uri="{FF2B5EF4-FFF2-40B4-BE49-F238E27FC236}">
                <a16:creationId xmlns:a16="http://schemas.microsoft.com/office/drawing/2014/main" id="{D6FE8181-C9D0-4477-904F-5300A8D4D556}"/>
              </a:ext>
            </a:extLst>
          </p:cNvPr>
          <p:cNvSpPr>
            <a:spLocks noGrp="1"/>
          </p:cNvSpPr>
          <p:nvPr>
            <p:ph idx="1"/>
          </p:nvPr>
        </p:nvSpPr>
        <p:spPr>
          <a:xfrm>
            <a:off x="653143" y="1407544"/>
            <a:ext cx="11353800" cy="4448969"/>
          </a:xfrm>
        </p:spPr>
        <p:txBody>
          <a:bodyPr>
            <a:normAutofit lnSpcReduction="10000"/>
          </a:bodyPr>
          <a:lstStyle/>
          <a:p>
            <a:pPr marL="0" indent="0">
              <a:buNone/>
            </a:pPr>
            <a:r>
              <a:rPr lang="en-US" sz="2000" b="1" dirty="0">
                <a:latin typeface="Times New Roman" panose="02020603050405020304" pitchFamily="18" charset="0"/>
                <a:cs typeface="Times New Roman" panose="02020603050405020304" pitchFamily="18" charset="0"/>
              </a:rPr>
              <a:t>Authentication</a:t>
            </a:r>
          </a:p>
          <a:p>
            <a:pPr marL="0" indent="0">
              <a:buNone/>
            </a:pPr>
            <a:endParaRPr lang="en-US" sz="2000" b="1" dirty="0">
              <a:latin typeface="Times New Roman" panose="02020603050405020304" pitchFamily="18"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Authentication enables organizations to keep their networks secure by permitting only authenticated users or processes to gain access to their protected resources. </a:t>
            </a:r>
          </a:p>
          <a:p>
            <a:pPr marL="0" indent="0">
              <a:buNone/>
            </a:pPr>
            <a:endPar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Most common form is password-based authentication.</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To ensure greater security, an additional authentication factor should be used.</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Two-factor authentication includes a unique code generated by the proxy server.</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This, combined password-based authentication, will add an extra layer of security</a:t>
            </a:r>
          </a:p>
        </p:txBody>
      </p:sp>
    </p:spTree>
    <p:extLst>
      <p:ext uri="{BB962C8B-B14F-4D97-AF65-F5344CB8AC3E}">
        <p14:creationId xmlns:p14="http://schemas.microsoft.com/office/powerpoint/2010/main" val="23322767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D33999-ECA0-467D-AFD0-40CF87DCE66E}"/>
              </a:ext>
            </a:extLst>
          </p:cNvPr>
          <p:cNvSpPr>
            <a:spLocks noGrp="1"/>
          </p:cNvSpPr>
          <p:nvPr>
            <p:ph type="dt" sz="half" idx="10"/>
          </p:nvPr>
        </p:nvSpPr>
        <p:spPr/>
        <p:txBody>
          <a:bodyPr/>
          <a:lstStyle/>
          <a:p>
            <a:fld id="{E1595BC9-B732-4E00-B79B-E949C7041CFD}" type="datetime3">
              <a:rPr lang="en-US" smtClean="0"/>
              <a:t>25 July 2023</a:t>
            </a:fld>
            <a:endParaRPr lang="en-IN"/>
          </a:p>
        </p:txBody>
      </p:sp>
      <p:sp>
        <p:nvSpPr>
          <p:cNvPr id="6" name="Footer Placeholder 5">
            <a:extLst>
              <a:ext uri="{FF2B5EF4-FFF2-40B4-BE49-F238E27FC236}">
                <a16:creationId xmlns:a16="http://schemas.microsoft.com/office/drawing/2014/main" id="{9B3FE034-9ADD-4D0C-90BC-B6FD8B368617}"/>
              </a:ext>
            </a:extLst>
          </p:cNvPr>
          <p:cNvSpPr>
            <a:spLocks noGrp="1"/>
          </p:cNvSpPr>
          <p:nvPr>
            <p:ph type="ftr" sz="quarter" idx="11"/>
          </p:nvPr>
        </p:nvSpPr>
        <p:spPr/>
        <p:txBody>
          <a:bodyPr/>
          <a:lstStyle/>
          <a:p>
            <a:r>
              <a:rPr lang="en-US"/>
              <a:t>IFT540_Milestone 4_Group 2</a:t>
            </a:r>
            <a:endParaRPr lang="en-IN"/>
          </a:p>
        </p:txBody>
      </p:sp>
      <p:sp>
        <p:nvSpPr>
          <p:cNvPr id="7" name="Slide Number Placeholder 6">
            <a:extLst>
              <a:ext uri="{FF2B5EF4-FFF2-40B4-BE49-F238E27FC236}">
                <a16:creationId xmlns:a16="http://schemas.microsoft.com/office/drawing/2014/main" id="{58CE14E4-5B63-42D5-9400-7100ED27DBDD}"/>
              </a:ext>
            </a:extLst>
          </p:cNvPr>
          <p:cNvSpPr>
            <a:spLocks noGrp="1"/>
          </p:cNvSpPr>
          <p:nvPr>
            <p:ph type="sldNum" sz="quarter" idx="12"/>
          </p:nvPr>
        </p:nvSpPr>
        <p:spPr/>
        <p:txBody>
          <a:bodyPr/>
          <a:lstStyle/>
          <a:p>
            <a:fld id="{72E43B16-FC09-400B-AA35-8784C62E682C}" type="slidenum">
              <a:rPr lang="en-IN" smtClean="0"/>
              <a:t>26</a:t>
            </a:fld>
            <a:endParaRPr lang="en-IN" dirty="0"/>
          </a:p>
        </p:txBody>
      </p:sp>
      <p:sp>
        <p:nvSpPr>
          <p:cNvPr id="8" name="Title 1">
            <a:extLst>
              <a:ext uri="{FF2B5EF4-FFF2-40B4-BE49-F238E27FC236}">
                <a16:creationId xmlns:a16="http://schemas.microsoft.com/office/drawing/2014/main" id="{9BDD4AA2-8E94-44B0-BCDD-7684E5DF3FD8}"/>
              </a:ext>
            </a:extLst>
          </p:cNvPr>
          <p:cNvSpPr>
            <a:spLocks noGrp="1"/>
          </p:cNvSpPr>
          <p:nvPr>
            <p:ph type="title"/>
          </p:nvPr>
        </p:nvSpPr>
        <p:spPr>
          <a:xfrm>
            <a:off x="435427" y="654236"/>
            <a:ext cx="5900918" cy="574563"/>
          </a:xfrm>
        </p:spPr>
        <p:txBody>
          <a:bodyPr>
            <a:normAutofit fontScale="90000"/>
          </a:bodyPr>
          <a:lstStyle/>
          <a:p>
            <a:pPr algn="ctr"/>
            <a:r>
              <a:rPr lang="en" sz="3200" b="1" dirty="0">
                <a:latin typeface="Times New Roman"/>
                <a:ea typeface="Times New Roman"/>
                <a:cs typeface="Times New Roman"/>
                <a:sym typeface="Times New Roman"/>
              </a:rPr>
              <a:t>Security and Privacy Architecture</a:t>
            </a:r>
            <a:endParaRPr lang="en-US" sz="2000" b="1" dirty="0">
              <a:latin typeface="Times New Roman" panose="02020603050405020304" pitchFamily="18" charset="0"/>
              <a:cs typeface="Times New Roman" panose="02020603050405020304" pitchFamily="18" charset="0"/>
            </a:endParaRPr>
          </a:p>
        </p:txBody>
      </p:sp>
      <p:sp>
        <p:nvSpPr>
          <p:cNvPr id="10" name="Content Placeholder 2">
            <a:extLst>
              <a:ext uri="{FF2B5EF4-FFF2-40B4-BE49-F238E27FC236}">
                <a16:creationId xmlns:a16="http://schemas.microsoft.com/office/drawing/2014/main" id="{D6FE8181-C9D0-4477-904F-5300A8D4D556}"/>
              </a:ext>
            </a:extLst>
          </p:cNvPr>
          <p:cNvSpPr>
            <a:spLocks noGrp="1"/>
          </p:cNvSpPr>
          <p:nvPr>
            <p:ph idx="1"/>
          </p:nvPr>
        </p:nvSpPr>
        <p:spPr>
          <a:xfrm>
            <a:off x="669471" y="1318172"/>
            <a:ext cx="10853057" cy="4948805"/>
          </a:xfrm>
        </p:spPr>
        <p:txBody>
          <a:bodyPr>
            <a:normAutofit lnSpcReduction="10000"/>
          </a:bodyPr>
          <a:lstStyle/>
          <a:p>
            <a:pPr marL="0" indent="0">
              <a:buNone/>
            </a:pPr>
            <a:r>
              <a:rPr lang="en-US" sz="2000" b="1" dirty="0">
                <a:latin typeface="Times New Roman" panose="02020603050405020304" pitchFamily="18" charset="0"/>
                <a:cs typeface="Times New Roman" panose="02020603050405020304" pitchFamily="18" charset="0"/>
              </a:rPr>
              <a:t>Authorization</a:t>
            </a:r>
          </a:p>
          <a:p>
            <a:pPr marL="0" indent="0">
              <a:buNone/>
            </a:pPr>
            <a:endParaRPr lang="en-US" sz="2400" b="1" dirty="0">
              <a:latin typeface="Times New Roman" panose="02020603050405020304" pitchFamily="18"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Authorization is the procedure through which a server determines if an individual has permission to use a resource or access a file.</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For authorization, the system needs role-based access, and control, with attention to the least privileged.</a:t>
            </a:r>
          </a:p>
          <a:p>
            <a:pPr marL="0" indent="0">
              <a:buNone/>
            </a:pPr>
            <a:endPar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Authorization separates data visibility based on the user’s role.</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Physical access control strengthens security during stockroom management.</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Risk control procedures help businesses assess losses and eliminate them.</a:t>
            </a:r>
          </a:p>
          <a:p>
            <a:pPr algn="just">
              <a:buFont typeface="Courier New" panose="02070309020205020404" pitchFamily="49" charset="0"/>
              <a:buChar char="o"/>
            </a:pPr>
            <a:endParaRPr lang="en-US" sz="2000" dirty="0">
              <a:latin typeface="Times New Roman" panose="02020603050405020304" pitchFamily="18" charset="0"/>
              <a:cs typeface="Times New Roman" panose="02020603050405020304" pitchFamily="18" charset="0"/>
            </a:endParaRPr>
          </a:p>
          <a:p>
            <a:pPr marL="0" indent="0">
              <a:buNone/>
            </a:pP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56790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72E5B5-AA44-49A4-A1AF-CB42A8AEACC5}"/>
              </a:ext>
            </a:extLst>
          </p:cNvPr>
          <p:cNvSpPr>
            <a:spLocks noGrp="1"/>
          </p:cNvSpPr>
          <p:nvPr>
            <p:ph idx="1"/>
          </p:nvPr>
        </p:nvSpPr>
        <p:spPr>
          <a:xfrm>
            <a:off x="901700" y="1439523"/>
            <a:ext cx="10515600" cy="4351338"/>
          </a:xfrm>
        </p:spPr>
        <p:txBody>
          <a:bodyPr>
            <a:normAutofit lnSpcReduction="10000"/>
          </a:bodyPr>
          <a:lstStyle/>
          <a:p>
            <a:pPr marL="0" indent="0">
              <a:buNone/>
            </a:pPr>
            <a:r>
              <a:rPr lang="en-US" sz="2000" b="1" dirty="0">
                <a:latin typeface="Times New Roman" panose="02020603050405020304" pitchFamily="18" charset="0"/>
                <a:cs typeface="Times New Roman" panose="02020603050405020304" pitchFamily="18" charset="0"/>
              </a:rPr>
              <a:t>Privacy</a:t>
            </a:r>
          </a:p>
          <a:p>
            <a:pPr marL="0" indent="0">
              <a:buNone/>
            </a:pPr>
            <a:endParaRPr lang="en-US" sz="1900" b="1"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Privacy theft can be caused due to negligence, surveillance of competitors, and unsecure systems.</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Access control regulations, such as software constraints, are implemented in the enterprise environment in order to maintain security and privacy in the asset management system.</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This can be prevented by carefully defined access control regulations.</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Stockroom manager must be the only person to manage the hardware of the company.</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Protection against attacks can be achieved by constantly scanning for vulnerabilities.</a:t>
            </a:r>
          </a:p>
          <a:p>
            <a:pPr marL="0" indent="0">
              <a:buNone/>
            </a:pPr>
            <a:endParaRPr lang="en-US" sz="1900"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EAE19F42-8B18-4B99-B492-02FD74863BBB}"/>
              </a:ext>
            </a:extLst>
          </p:cNvPr>
          <p:cNvSpPr>
            <a:spLocks noGrp="1"/>
          </p:cNvSpPr>
          <p:nvPr>
            <p:ph type="dt" sz="half" idx="10"/>
          </p:nvPr>
        </p:nvSpPr>
        <p:spPr/>
        <p:txBody>
          <a:bodyPr/>
          <a:lstStyle/>
          <a:p>
            <a:fld id="{0CF337CE-1F63-492B-8CE3-321AC79F8D91}" type="datetime3">
              <a:rPr lang="en-US" smtClean="0"/>
              <a:t>25 July 2023</a:t>
            </a:fld>
            <a:endParaRPr lang="en-IN"/>
          </a:p>
        </p:txBody>
      </p:sp>
      <p:sp>
        <p:nvSpPr>
          <p:cNvPr id="6" name="Footer Placeholder 5">
            <a:extLst>
              <a:ext uri="{FF2B5EF4-FFF2-40B4-BE49-F238E27FC236}">
                <a16:creationId xmlns:a16="http://schemas.microsoft.com/office/drawing/2014/main" id="{AD9CA452-3E0C-4E82-9FDE-9C164A058FD6}"/>
              </a:ext>
            </a:extLst>
          </p:cNvPr>
          <p:cNvSpPr>
            <a:spLocks noGrp="1"/>
          </p:cNvSpPr>
          <p:nvPr>
            <p:ph type="ftr" sz="quarter" idx="11"/>
          </p:nvPr>
        </p:nvSpPr>
        <p:spPr/>
        <p:txBody>
          <a:bodyPr/>
          <a:lstStyle/>
          <a:p>
            <a:r>
              <a:rPr lang="en-US"/>
              <a:t>IFT540_Milestone 4_Group 2</a:t>
            </a:r>
            <a:endParaRPr lang="en-IN"/>
          </a:p>
        </p:txBody>
      </p:sp>
      <p:sp>
        <p:nvSpPr>
          <p:cNvPr id="7" name="Slide Number Placeholder 6">
            <a:extLst>
              <a:ext uri="{FF2B5EF4-FFF2-40B4-BE49-F238E27FC236}">
                <a16:creationId xmlns:a16="http://schemas.microsoft.com/office/drawing/2014/main" id="{13DB2BF0-2928-45F0-A160-01F438FE99AA}"/>
              </a:ext>
            </a:extLst>
          </p:cNvPr>
          <p:cNvSpPr>
            <a:spLocks noGrp="1"/>
          </p:cNvSpPr>
          <p:nvPr>
            <p:ph type="sldNum" sz="quarter" idx="12"/>
          </p:nvPr>
        </p:nvSpPr>
        <p:spPr/>
        <p:txBody>
          <a:bodyPr/>
          <a:lstStyle/>
          <a:p>
            <a:fld id="{72E43B16-FC09-400B-AA35-8784C62E682C}" type="slidenum">
              <a:rPr lang="en-IN" smtClean="0"/>
              <a:t>27</a:t>
            </a:fld>
            <a:endParaRPr lang="en-IN"/>
          </a:p>
        </p:txBody>
      </p:sp>
      <p:sp>
        <p:nvSpPr>
          <p:cNvPr id="8" name="Title 1">
            <a:extLst>
              <a:ext uri="{FF2B5EF4-FFF2-40B4-BE49-F238E27FC236}">
                <a16:creationId xmlns:a16="http://schemas.microsoft.com/office/drawing/2014/main" id="{4DE2C0BF-D8FA-421F-84D7-DE5C309B1EF5}"/>
              </a:ext>
            </a:extLst>
          </p:cNvPr>
          <p:cNvSpPr>
            <a:spLocks noGrp="1"/>
          </p:cNvSpPr>
          <p:nvPr>
            <p:ph type="title"/>
          </p:nvPr>
        </p:nvSpPr>
        <p:spPr>
          <a:xfrm>
            <a:off x="630941" y="722069"/>
            <a:ext cx="5900918" cy="574563"/>
          </a:xfrm>
        </p:spPr>
        <p:txBody>
          <a:bodyPr>
            <a:normAutofit fontScale="90000"/>
          </a:bodyPr>
          <a:lstStyle/>
          <a:p>
            <a:pPr algn="ctr"/>
            <a:r>
              <a:rPr lang="en" sz="3200" b="1" dirty="0">
                <a:latin typeface="Times New Roman"/>
                <a:ea typeface="Times New Roman"/>
                <a:cs typeface="Times New Roman"/>
                <a:sym typeface="Times New Roman"/>
              </a:rPr>
              <a:t>Security and Privacy Architecture</a:t>
            </a: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18691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72E5B5-AA44-49A4-A1AF-CB42A8AEACC5}"/>
              </a:ext>
            </a:extLst>
          </p:cNvPr>
          <p:cNvSpPr>
            <a:spLocks noGrp="1"/>
          </p:cNvSpPr>
          <p:nvPr>
            <p:ph idx="1"/>
          </p:nvPr>
        </p:nvSpPr>
        <p:spPr>
          <a:xfrm>
            <a:off x="630941" y="1570152"/>
            <a:ext cx="10515600" cy="4351338"/>
          </a:xfrm>
        </p:spPr>
        <p:txBody>
          <a:bodyPr>
            <a:normAutofit/>
          </a:bodyPr>
          <a:lstStyle/>
          <a:p>
            <a:pPr marL="0" indent="0">
              <a:buNone/>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Tilley, S. R. (2020). </a:t>
            </a:r>
            <a:r>
              <a:rPr lang="en-US" sz="20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Systems analysis and design</a:t>
            </a: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Cengage.</a:t>
            </a:r>
          </a:p>
          <a:p>
            <a:pPr marL="0" indent="0">
              <a:buNone/>
            </a:pPr>
            <a:endPar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r>
              <a:rPr lang="en-US" sz="2000" dirty="0">
                <a:solidFill>
                  <a:srgbClr val="2D3B45"/>
                </a:solidFill>
                <a:highlight>
                  <a:srgbClr val="FFFFFF"/>
                </a:highlight>
                <a:latin typeface="Times New Roman"/>
                <a:ea typeface="Times New Roman"/>
                <a:cs typeface="Times New Roman"/>
                <a:sym typeface="Times New Roman"/>
              </a:rPr>
              <a:t>Schwalbe, K. (2019). </a:t>
            </a:r>
            <a:r>
              <a:rPr lang="en-US" sz="2000" i="1" dirty="0">
                <a:solidFill>
                  <a:srgbClr val="2D3B45"/>
                </a:solidFill>
                <a:highlight>
                  <a:srgbClr val="FFFFFF"/>
                </a:highlight>
                <a:latin typeface="Times New Roman"/>
                <a:ea typeface="Times New Roman"/>
                <a:cs typeface="Times New Roman"/>
                <a:sym typeface="Times New Roman"/>
              </a:rPr>
              <a:t>Information technology project management</a:t>
            </a:r>
            <a:r>
              <a:rPr lang="en-US" sz="2000" dirty="0">
                <a:solidFill>
                  <a:srgbClr val="2D3B45"/>
                </a:solidFill>
                <a:highlight>
                  <a:srgbClr val="FFFFFF"/>
                </a:highlight>
                <a:latin typeface="Times New Roman"/>
                <a:ea typeface="Times New Roman"/>
                <a:cs typeface="Times New Roman"/>
                <a:sym typeface="Times New Roman"/>
              </a:rPr>
              <a:t> (9th ed), Boston, MA: Cengage Learning.</a:t>
            </a:r>
            <a:endParaRPr lang="en-US" sz="2000" dirty="0">
              <a:latin typeface="Times New Roman"/>
              <a:ea typeface="Times New Roman"/>
              <a:cs typeface="Times New Roman"/>
              <a:sym typeface="Times New Roman"/>
            </a:endParaRPr>
          </a:p>
          <a:p>
            <a:pPr marL="0" indent="0">
              <a:buNone/>
            </a:pPr>
            <a:endPar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1900"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EAE19F42-8B18-4B99-B492-02FD74863BBB}"/>
              </a:ext>
            </a:extLst>
          </p:cNvPr>
          <p:cNvSpPr>
            <a:spLocks noGrp="1"/>
          </p:cNvSpPr>
          <p:nvPr>
            <p:ph type="dt" sz="half" idx="10"/>
          </p:nvPr>
        </p:nvSpPr>
        <p:spPr/>
        <p:txBody>
          <a:bodyPr/>
          <a:lstStyle/>
          <a:p>
            <a:fld id="{0CF337CE-1F63-492B-8CE3-321AC79F8D91}" type="datetime3">
              <a:rPr lang="en-US" smtClean="0"/>
              <a:t>25 July 2023</a:t>
            </a:fld>
            <a:endParaRPr lang="en-IN"/>
          </a:p>
        </p:txBody>
      </p:sp>
      <p:sp>
        <p:nvSpPr>
          <p:cNvPr id="6" name="Footer Placeholder 5">
            <a:extLst>
              <a:ext uri="{FF2B5EF4-FFF2-40B4-BE49-F238E27FC236}">
                <a16:creationId xmlns:a16="http://schemas.microsoft.com/office/drawing/2014/main" id="{AD9CA452-3E0C-4E82-9FDE-9C164A058FD6}"/>
              </a:ext>
            </a:extLst>
          </p:cNvPr>
          <p:cNvSpPr>
            <a:spLocks noGrp="1"/>
          </p:cNvSpPr>
          <p:nvPr>
            <p:ph type="ftr" sz="quarter" idx="11"/>
          </p:nvPr>
        </p:nvSpPr>
        <p:spPr/>
        <p:txBody>
          <a:bodyPr/>
          <a:lstStyle/>
          <a:p>
            <a:r>
              <a:rPr lang="en-US"/>
              <a:t>IFT540_Milestone 4_Group 2</a:t>
            </a:r>
            <a:endParaRPr lang="en-IN"/>
          </a:p>
        </p:txBody>
      </p:sp>
      <p:sp>
        <p:nvSpPr>
          <p:cNvPr id="8" name="Title 1">
            <a:extLst>
              <a:ext uri="{FF2B5EF4-FFF2-40B4-BE49-F238E27FC236}">
                <a16:creationId xmlns:a16="http://schemas.microsoft.com/office/drawing/2014/main" id="{4DE2C0BF-D8FA-421F-84D7-DE5C309B1EF5}"/>
              </a:ext>
            </a:extLst>
          </p:cNvPr>
          <p:cNvSpPr>
            <a:spLocks noGrp="1"/>
          </p:cNvSpPr>
          <p:nvPr>
            <p:ph type="title"/>
          </p:nvPr>
        </p:nvSpPr>
        <p:spPr>
          <a:xfrm>
            <a:off x="630941" y="722069"/>
            <a:ext cx="5900918" cy="574563"/>
          </a:xfrm>
        </p:spPr>
        <p:txBody>
          <a:bodyPr>
            <a:normAutofit/>
          </a:bodyPr>
          <a:lstStyle/>
          <a:p>
            <a:r>
              <a:rPr lang="en" sz="3200" b="1" dirty="0">
                <a:latin typeface="Times New Roman"/>
                <a:ea typeface="Times New Roman"/>
                <a:cs typeface="Times New Roman"/>
                <a:sym typeface="Times New Roman"/>
              </a:rPr>
              <a:t>References</a:t>
            </a:r>
            <a:endParaRPr lang="en-US" sz="2000" b="1" dirty="0">
              <a:latin typeface="Times New Roman" panose="02020603050405020304" pitchFamily="18" charset="0"/>
              <a:cs typeface="Times New Roman" panose="02020603050405020304" pitchFamily="18" charset="0"/>
            </a:endParaRPr>
          </a:p>
        </p:txBody>
      </p:sp>
      <p:pic>
        <p:nvPicPr>
          <p:cNvPr id="4" name="final _ref">
            <a:hlinkClick r:id="" action="ppaction://media"/>
            <a:extLst>
              <a:ext uri="{FF2B5EF4-FFF2-40B4-BE49-F238E27FC236}">
                <a16:creationId xmlns:a16="http://schemas.microsoft.com/office/drawing/2014/main" id="{691B8A98-986B-4322-BCCD-4CDEEA9A73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47400" y="6132512"/>
            <a:ext cx="406400" cy="406400"/>
          </a:xfrm>
          <a:prstGeom prst="rect">
            <a:avLst/>
          </a:prstGeom>
        </p:spPr>
      </p:pic>
    </p:spTree>
    <p:extLst>
      <p:ext uri="{BB962C8B-B14F-4D97-AF65-F5344CB8AC3E}">
        <p14:creationId xmlns:p14="http://schemas.microsoft.com/office/powerpoint/2010/main" val="3810518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9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DC43F0-4A69-4109-B476-B7FA34BE3178}"/>
              </a:ext>
            </a:extLst>
          </p:cNvPr>
          <p:cNvSpPr txBox="1"/>
          <p:nvPr/>
        </p:nvSpPr>
        <p:spPr>
          <a:xfrm>
            <a:off x="0" y="2844225"/>
            <a:ext cx="12192000" cy="584775"/>
          </a:xfrm>
          <a:prstGeom prst="rect">
            <a:avLst/>
          </a:prstGeom>
          <a:noFill/>
        </p:spPr>
        <p:txBody>
          <a:bodyPr wrap="square" rtlCol="0">
            <a:spAutoFit/>
          </a:bodyPr>
          <a:lstStyle/>
          <a:p>
            <a:pPr algn="ctr"/>
            <a:r>
              <a:rPr lang="en-IN" sz="3200" b="1" dirty="0">
                <a:latin typeface="Times New Roman" panose="02020603050405020304" pitchFamily="18" charset="0"/>
                <a:cs typeface="Times New Roman" panose="02020603050405020304" pitchFamily="18" charset="0"/>
              </a:rPr>
              <a:t>PROJECT CHARTER</a:t>
            </a:r>
          </a:p>
        </p:txBody>
      </p:sp>
      <p:sp>
        <p:nvSpPr>
          <p:cNvPr id="2" name="Date Placeholder 1">
            <a:extLst>
              <a:ext uri="{FF2B5EF4-FFF2-40B4-BE49-F238E27FC236}">
                <a16:creationId xmlns:a16="http://schemas.microsoft.com/office/drawing/2014/main" id="{1EDE4230-1CE5-4A5E-A783-341F0AE15BFB}"/>
              </a:ext>
            </a:extLst>
          </p:cNvPr>
          <p:cNvSpPr>
            <a:spLocks noGrp="1"/>
          </p:cNvSpPr>
          <p:nvPr>
            <p:ph type="dt" sz="half" idx="10"/>
          </p:nvPr>
        </p:nvSpPr>
        <p:spPr/>
        <p:txBody>
          <a:bodyPr/>
          <a:lstStyle/>
          <a:p>
            <a:fld id="{11B61C0F-88DB-44C2-972D-379BA712473C}" type="datetime3">
              <a:rPr lang="en-US" smtClean="0"/>
              <a:t>25 July 2023</a:t>
            </a:fld>
            <a:endParaRPr lang="en-IN"/>
          </a:p>
        </p:txBody>
      </p:sp>
      <p:sp>
        <p:nvSpPr>
          <p:cNvPr id="3" name="Footer Placeholder 2">
            <a:extLst>
              <a:ext uri="{FF2B5EF4-FFF2-40B4-BE49-F238E27FC236}">
                <a16:creationId xmlns:a16="http://schemas.microsoft.com/office/drawing/2014/main" id="{557D70E3-C805-4E47-BBF2-8E1336BC3515}"/>
              </a:ext>
            </a:extLst>
          </p:cNvPr>
          <p:cNvSpPr>
            <a:spLocks noGrp="1"/>
          </p:cNvSpPr>
          <p:nvPr>
            <p:ph type="ftr" sz="quarter" idx="11"/>
          </p:nvPr>
        </p:nvSpPr>
        <p:spPr/>
        <p:txBody>
          <a:bodyPr/>
          <a:lstStyle/>
          <a:p>
            <a:r>
              <a:rPr lang="en-US"/>
              <a:t>IFT540_Milestone 4_Group 2</a:t>
            </a:r>
            <a:endParaRPr lang="en-IN"/>
          </a:p>
        </p:txBody>
      </p:sp>
      <p:sp>
        <p:nvSpPr>
          <p:cNvPr id="5" name="Slide Number Placeholder 4">
            <a:extLst>
              <a:ext uri="{FF2B5EF4-FFF2-40B4-BE49-F238E27FC236}">
                <a16:creationId xmlns:a16="http://schemas.microsoft.com/office/drawing/2014/main" id="{4F4BF749-DEBD-4D71-B64F-7ADEFA14057E}"/>
              </a:ext>
            </a:extLst>
          </p:cNvPr>
          <p:cNvSpPr>
            <a:spLocks noGrp="1"/>
          </p:cNvSpPr>
          <p:nvPr>
            <p:ph type="sldNum" sz="quarter" idx="12"/>
          </p:nvPr>
        </p:nvSpPr>
        <p:spPr/>
        <p:txBody>
          <a:bodyPr/>
          <a:lstStyle/>
          <a:p>
            <a:fld id="{72E43B16-FC09-400B-AA35-8784C62E682C}" type="slidenum">
              <a:rPr lang="en-IN" smtClean="0"/>
              <a:t>3</a:t>
            </a:fld>
            <a:endParaRPr lang="en-IN"/>
          </a:p>
        </p:txBody>
      </p:sp>
    </p:spTree>
    <p:extLst>
      <p:ext uri="{BB962C8B-B14F-4D97-AF65-F5344CB8AC3E}">
        <p14:creationId xmlns:p14="http://schemas.microsoft.com/office/powerpoint/2010/main" val="970141429"/>
      </p:ext>
    </p:extLst>
  </p:cSld>
  <p:clrMapOvr>
    <a:masterClrMapping/>
  </p:clrMapOvr>
  <mc:AlternateContent xmlns:mc="http://schemas.openxmlformats.org/markup-compatibility/2006" xmlns:p14="http://schemas.microsoft.com/office/powerpoint/2010/main">
    <mc:Choice Requires="p14">
      <p:transition spd="slow" p14:dur="2000" advTm="5420"/>
    </mc:Choice>
    <mc:Fallback xmlns="">
      <p:transition spd="slow" advTm="542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1A778-5D42-4821-AAE9-235BCF939A8B}"/>
              </a:ext>
            </a:extLst>
          </p:cNvPr>
          <p:cNvSpPr>
            <a:spLocks noGrp="1"/>
          </p:cNvSpPr>
          <p:nvPr>
            <p:ph type="title"/>
          </p:nvPr>
        </p:nvSpPr>
        <p:spPr>
          <a:xfrm>
            <a:off x="683964" y="681037"/>
            <a:ext cx="6752422" cy="780629"/>
          </a:xfrm>
        </p:spPr>
        <p:txBody>
          <a:bodyPr>
            <a:normAutofit/>
          </a:bodyPr>
          <a:lstStyle/>
          <a:p>
            <a:r>
              <a:rPr lang="en-IN" sz="3200" b="1"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F47C6202-5966-4341-83DE-D8B2180B52C4}"/>
              </a:ext>
            </a:extLst>
          </p:cNvPr>
          <p:cNvSpPr>
            <a:spLocks noGrp="1"/>
          </p:cNvSpPr>
          <p:nvPr>
            <p:ph idx="1"/>
          </p:nvPr>
        </p:nvSpPr>
        <p:spPr>
          <a:xfrm>
            <a:off x="683964" y="1461666"/>
            <a:ext cx="10515600" cy="4351338"/>
          </a:xfrm>
        </p:spPr>
        <p:txBody>
          <a:bodyPr>
            <a:normAutofit/>
          </a:bodyPr>
          <a:lstStyle/>
          <a:p>
            <a:pPr marL="0" indent="0">
              <a:lnSpc>
                <a:spcPct val="200000"/>
              </a:lnSpc>
              <a:buNone/>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According to the recent audit report, InTech Solutions is experiencing a problem with the present techniques for managing asset data which includes data duplication and mismanagement, visualization issues, and decentralized data models.</a:t>
            </a:r>
            <a:endParaRPr lang="en-IN"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DE25DABF-2012-4D4D-95BF-3A4F03FA74B3}"/>
              </a:ext>
            </a:extLst>
          </p:cNvPr>
          <p:cNvSpPr>
            <a:spLocks noGrp="1"/>
          </p:cNvSpPr>
          <p:nvPr>
            <p:ph type="dt" sz="half" idx="10"/>
          </p:nvPr>
        </p:nvSpPr>
        <p:spPr/>
        <p:txBody>
          <a:bodyPr/>
          <a:lstStyle/>
          <a:p>
            <a:fld id="{3B9963DD-DD4E-46DC-929C-AF144AFECE03}" type="datetime3">
              <a:rPr lang="en-US" smtClean="0"/>
              <a:t>25 July 2023</a:t>
            </a:fld>
            <a:endParaRPr lang="en-IN"/>
          </a:p>
        </p:txBody>
      </p:sp>
      <p:sp>
        <p:nvSpPr>
          <p:cNvPr id="5" name="Footer Placeholder 4">
            <a:extLst>
              <a:ext uri="{FF2B5EF4-FFF2-40B4-BE49-F238E27FC236}">
                <a16:creationId xmlns:a16="http://schemas.microsoft.com/office/drawing/2014/main" id="{00022852-8719-440D-AAC1-32C5B774BEC2}"/>
              </a:ext>
            </a:extLst>
          </p:cNvPr>
          <p:cNvSpPr>
            <a:spLocks noGrp="1"/>
          </p:cNvSpPr>
          <p:nvPr>
            <p:ph type="ftr" sz="quarter" idx="11"/>
          </p:nvPr>
        </p:nvSpPr>
        <p:spPr/>
        <p:txBody>
          <a:bodyPr/>
          <a:lstStyle/>
          <a:p>
            <a:r>
              <a:rPr lang="en-US"/>
              <a:t>IFT540_Milestone 4_Group 2</a:t>
            </a:r>
            <a:endParaRPr lang="en-IN"/>
          </a:p>
        </p:txBody>
      </p:sp>
      <p:sp>
        <p:nvSpPr>
          <p:cNvPr id="6" name="Slide Number Placeholder 5">
            <a:extLst>
              <a:ext uri="{FF2B5EF4-FFF2-40B4-BE49-F238E27FC236}">
                <a16:creationId xmlns:a16="http://schemas.microsoft.com/office/drawing/2014/main" id="{0AE9E2FE-AEF8-461F-A9D4-41B0812161C4}"/>
              </a:ext>
            </a:extLst>
          </p:cNvPr>
          <p:cNvSpPr>
            <a:spLocks noGrp="1"/>
          </p:cNvSpPr>
          <p:nvPr>
            <p:ph type="sldNum" sz="quarter" idx="12"/>
          </p:nvPr>
        </p:nvSpPr>
        <p:spPr/>
        <p:txBody>
          <a:bodyPr/>
          <a:lstStyle/>
          <a:p>
            <a:fld id="{72E43B16-FC09-400B-AA35-8784C62E682C}" type="slidenum">
              <a:rPr lang="en-IN" smtClean="0"/>
              <a:t>4</a:t>
            </a:fld>
            <a:endParaRPr lang="en-IN"/>
          </a:p>
        </p:txBody>
      </p:sp>
    </p:spTree>
    <p:extLst>
      <p:ext uri="{BB962C8B-B14F-4D97-AF65-F5344CB8AC3E}">
        <p14:creationId xmlns:p14="http://schemas.microsoft.com/office/powerpoint/2010/main" val="537662628"/>
      </p:ext>
    </p:extLst>
  </p:cSld>
  <p:clrMapOvr>
    <a:masterClrMapping/>
  </p:clrMapOvr>
  <mc:AlternateContent xmlns:mc="http://schemas.openxmlformats.org/markup-compatibility/2006" xmlns:p14="http://schemas.microsoft.com/office/powerpoint/2010/main">
    <mc:Choice Requires="p14">
      <p:transition spd="slow" p14:dur="2000" advTm="119476"/>
    </mc:Choice>
    <mc:Fallback xmlns="">
      <p:transition spd="slow" advTm="11947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76884-4E6B-4C4D-8C42-4E1DD69126D4}"/>
              </a:ext>
            </a:extLst>
          </p:cNvPr>
          <p:cNvSpPr>
            <a:spLocks noGrp="1"/>
          </p:cNvSpPr>
          <p:nvPr>
            <p:ph type="title"/>
          </p:nvPr>
        </p:nvSpPr>
        <p:spPr>
          <a:xfrm>
            <a:off x="629798" y="604732"/>
            <a:ext cx="6917675" cy="1056050"/>
          </a:xfrm>
        </p:spPr>
        <p:txBody>
          <a:bodyPr>
            <a:noAutofit/>
          </a:bodyPr>
          <a:lstStyle/>
          <a:p>
            <a:r>
              <a:rPr lang="en-IN" sz="3200" b="1" dirty="0">
                <a:latin typeface="Times New Roman" panose="02020603050405020304" pitchFamily="18" charset="0"/>
                <a:cs typeface="Times New Roman" panose="02020603050405020304" pitchFamily="18" charset="0"/>
              </a:rPr>
              <a:t>Technology Solution Statement</a:t>
            </a:r>
          </a:p>
        </p:txBody>
      </p:sp>
      <p:sp>
        <p:nvSpPr>
          <p:cNvPr id="3" name="Content Placeholder 2">
            <a:extLst>
              <a:ext uri="{FF2B5EF4-FFF2-40B4-BE49-F238E27FC236}">
                <a16:creationId xmlns:a16="http://schemas.microsoft.com/office/drawing/2014/main" id="{C15883B1-9B8D-4930-B8F1-A3FB062C74E7}"/>
              </a:ext>
            </a:extLst>
          </p:cNvPr>
          <p:cNvSpPr>
            <a:spLocks noGrp="1"/>
          </p:cNvSpPr>
          <p:nvPr>
            <p:ph idx="1"/>
          </p:nvPr>
        </p:nvSpPr>
        <p:spPr>
          <a:xfrm>
            <a:off x="629798" y="1660782"/>
            <a:ext cx="10515600" cy="4351338"/>
          </a:xfrm>
        </p:spPr>
        <p:txBody>
          <a:bodyPr>
            <a:normAutofit/>
          </a:bodyPr>
          <a:lstStyle/>
          <a:p>
            <a:pPr marL="0" indent="0">
              <a:lnSpc>
                <a:spcPct val="200000"/>
              </a:lnSpc>
              <a:buNone/>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Our technology solution to address various issues that are identified in the recent audit report is to create an in-house IT asset management system. </a:t>
            </a:r>
            <a:endParaRPr lang="en-IN"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86DDA517-4BA4-4C94-9F8F-16F7406B748A}"/>
              </a:ext>
            </a:extLst>
          </p:cNvPr>
          <p:cNvSpPr>
            <a:spLocks noGrp="1"/>
          </p:cNvSpPr>
          <p:nvPr>
            <p:ph type="dt" sz="half" idx="10"/>
          </p:nvPr>
        </p:nvSpPr>
        <p:spPr/>
        <p:txBody>
          <a:bodyPr/>
          <a:lstStyle/>
          <a:p>
            <a:fld id="{F1068EFF-0A8F-493F-A325-3D3AE4080FA7}" type="datetime3">
              <a:rPr lang="en-US" smtClean="0"/>
              <a:t>25 July 2023</a:t>
            </a:fld>
            <a:endParaRPr lang="en-IN"/>
          </a:p>
        </p:txBody>
      </p:sp>
      <p:sp>
        <p:nvSpPr>
          <p:cNvPr id="5" name="Footer Placeholder 4">
            <a:extLst>
              <a:ext uri="{FF2B5EF4-FFF2-40B4-BE49-F238E27FC236}">
                <a16:creationId xmlns:a16="http://schemas.microsoft.com/office/drawing/2014/main" id="{C5D4F92D-1111-429C-801A-316CE801D632}"/>
              </a:ext>
            </a:extLst>
          </p:cNvPr>
          <p:cNvSpPr>
            <a:spLocks noGrp="1"/>
          </p:cNvSpPr>
          <p:nvPr>
            <p:ph type="ftr" sz="quarter" idx="11"/>
          </p:nvPr>
        </p:nvSpPr>
        <p:spPr/>
        <p:txBody>
          <a:bodyPr/>
          <a:lstStyle/>
          <a:p>
            <a:r>
              <a:rPr lang="en-US"/>
              <a:t>IFT540_Milestone 4_Group 2</a:t>
            </a:r>
            <a:endParaRPr lang="en-IN"/>
          </a:p>
        </p:txBody>
      </p:sp>
      <p:sp>
        <p:nvSpPr>
          <p:cNvPr id="7" name="Slide Number Placeholder 6">
            <a:extLst>
              <a:ext uri="{FF2B5EF4-FFF2-40B4-BE49-F238E27FC236}">
                <a16:creationId xmlns:a16="http://schemas.microsoft.com/office/drawing/2014/main" id="{CE06C43E-B665-49DE-B5D8-256F395876A2}"/>
              </a:ext>
            </a:extLst>
          </p:cNvPr>
          <p:cNvSpPr>
            <a:spLocks noGrp="1"/>
          </p:cNvSpPr>
          <p:nvPr>
            <p:ph type="sldNum" sz="quarter" idx="12"/>
          </p:nvPr>
        </p:nvSpPr>
        <p:spPr/>
        <p:txBody>
          <a:bodyPr/>
          <a:lstStyle/>
          <a:p>
            <a:fld id="{72E43B16-FC09-400B-AA35-8784C62E682C}" type="slidenum">
              <a:rPr lang="en-IN" smtClean="0"/>
              <a:t>5</a:t>
            </a:fld>
            <a:endParaRPr lang="en-IN"/>
          </a:p>
        </p:txBody>
      </p:sp>
    </p:spTree>
    <p:extLst>
      <p:ext uri="{BB962C8B-B14F-4D97-AF65-F5344CB8AC3E}">
        <p14:creationId xmlns:p14="http://schemas.microsoft.com/office/powerpoint/2010/main" val="2516803751"/>
      </p:ext>
    </p:extLst>
  </p:cSld>
  <p:clrMapOvr>
    <a:masterClrMapping/>
  </p:clrMapOvr>
  <mc:AlternateContent xmlns:mc="http://schemas.openxmlformats.org/markup-compatibility/2006" xmlns:p14="http://schemas.microsoft.com/office/powerpoint/2010/main">
    <mc:Choice Requires="p14">
      <p:transition spd="slow" p14:dur="2000" advTm="70296"/>
    </mc:Choice>
    <mc:Fallback xmlns="">
      <p:transition spd="slow" advTm="7029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76884-4E6B-4C4D-8C42-4E1DD69126D4}"/>
              </a:ext>
            </a:extLst>
          </p:cNvPr>
          <p:cNvSpPr>
            <a:spLocks noGrp="1"/>
          </p:cNvSpPr>
          <p:nvPr>
            <p:ph type="title"/>
          </p:nvPr>
        </p:nvSpPr>
        <p:spPr>
          <a:xfrm>
            <a:off x="629798" y="530913"/>
            <a:ext cx="6917675" cy="1056050"/>
          </a:xfrm>
        </p:spPr>
        <p:txBody>
          <a:bodyPr>
            <a:noAutofit/>
          </a:bodyPr>
          <a:lstStyle/>
          <a:p>
            <a:r>
              <a:rPr lang="en-IN" sz="3200" b="1" dirty="0">
                <a:latin typeface="Times New Roman" panose="02020603050405020304" pitchFamily="18" charset="0"/>
                <a:cs typeface="Times New Roman" panose="02020603050405020304" pitchFamily="18" charset="0"/>
              </a:rPr>
              <a:t>Project Benefits</a:t>
            </a:r>
          </a:p>
        </p:txBody>
      </p:sp>
      <p:sp>
        <p:nvSpPr>
          <p:cNvPr id="3" name="Content Placeholder 2">
            <a:extLst>
              <a:ext uri="{FF2B5EF4-FFF2-40B4-BE49-F238E27FC236}">
                <a16:creationId xmlns:a16="http://schemas.microsoft.com/office/drawing/2014/main" id="{C15883B1-9B8D-4930-B8F1-A3FB062C74E7}"/>
              </a:ext>
            </a:extLst>
          </p:cNvPr>
          <p:cNvSpPr>
            <a:spLocks noGrp="1"/>
          </p:cNvSpPr>
          <p:nvPr>
            <p:ph idx="1"/>
          </p:nvPr>
        </p:nvSpPr>
        <p:spPr>
          <a:xfrm>
            <a:off x="440675" y="1374342"/>
            <a:ext cx="11578727" cy="5322077"/>
          </a:xfrm>
        </p:spPr>
        <p:txBody>
          <a:bodyPr>
            <a:normAutofit/>
          </a:bodyPr>
          <a:lstStyle/>
          <a:p>
            <a:pPr>
              <a:lnSpc>
                <a:spcPct val="200000"/>
              </a:lnSpc>
            </a:pPr>
            <a:r>
              <a:rPr lang="en-US" sz="2000" dirty="0">
                <a:latin typeface="Times New Roman"/>
                <a:ea typeface="Times New Roman"/>
                <a:cs typeface="Times New Roman"/>
                <a:sym typeface="Times New Roman"/>
              </a:rPr>
              <a:t>Dashboard: Greater visibility across the organization!</a:t>
            </a:r>
          </a:p>
          <a:p>
            <a:pPr>
              <a:lnSpc>
                <a:spcPct val="200000"/>
              </a:lnSpc>
            </a:pPr>
            <a:r>
              <a:rPr lang="en-US" sz="2000" dirty="0">
                <a:latin typeface="Times New Roman"/>
                <a:ea typeface="Times New Roman"/>
                <a:cs typeface="Times New Roman"/>
                <a:sym typeface="Times New Roman"/>
              </a:rPr>
              <a:t>Consistent and unified Records: Consistent data, integration with external resources, continuous reporting feature.</a:t>
            </a:r>
          </a:p>
          <a:p>
            <a:pPr>
              <a:lnSpc>
                <a:spcPct val="200000"/>
              </a:lnSpc>
            </a:pPr>
            <a:r>
              <a:rPr lang="en-US" sz="2000" dirty="0">
                <a:latin typeface="Times New Roman"/>
                <a:ea typeface="Times New Roman"/>
                <a:cs typeface="Times New Roman"/>
                <a:sym typeface="Times New Roman"/>
              </a:rPr>
              <a:t>Model Association and Asset Stage Identification: Best tracking strategy, no duplication of asset elements</a:t>
            </a:r>
          </a:p>
          <a:p>
            <a:pPr>
              <a:lnSpc>
                <a:spcPct val="200000"/>
              </a:lnSpc>
            </a:pPr>
            <a:r>
              <a:rPr lang="en-US" sz="2000" dirty="0">
                <a:latin typeface="Times New Roman"/>
                <a:ea typeface="Times New Roman"/>
                <a:cs typeface="Times New Roman"/>
                <a:sym typeface="Times New Roman"/>
              </a:rPr>
              <a:t>Savings in time and money: Price reductions and upgraded features</a:t>
            </a:r>
          </a:p>
          <a:p>
            <a:pPr>
              <a:lnSpc>
                <a:spcPct val="200000"/>
              </a:lnSpc>
            </a:pPr>
            <a:r>
              <a:rPr lang="en-US" sz="2000" dirty="0">
                <a:latin typeface="Times New Roman"/>
                <a:ea typeface="Times New Roman"/>
                <a:cs typeface="Times New Roman"/>
                <a:sym typeface="Times New Roman"/>
              </a:rPr>
              <a:t>Reduce Customer Complaints: Customers are the foundation of our company!!</a:t>
            </a:r>
          </a:p>
          <a:p>
            <a:pPr>
              <a:lnSpc>
                <a:spcPct val="200000"/>
              </a:lnSpc>
            </a:pPr>
            <a:endParaRPr lang="en-US" sz="2000" dirty="0">
              <a:latin typeface="Times New Roman"/>
              <a:ea typeface="Times New Roman"/>
              <a:cs typeface="Times New Roman"/>
              <a:sym typeface="Times New Roman"/>
            </a:endParaRPr>
          </a:p>
          <a:p>
            <a:pPr>
              <a:lnSpc>
                <a:spcPct val="200000"/>
              </a:lnSpc>
            </a:pPr>
            <a:endParaRPr lang="en-IN"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CCC0A37D-8D13-41B7-A43F-B5946E18A460}"/>
              </a:ext>
            </a:extLst>
          </p:cNvPr>
          <p:cNvSpPr>
            <a:spLocks noGrp="1"/>
          </p:cNvSpPr>
          <p:nvPr>
            <p:ph type="dt" sz="half" idx="10"/>
          </p:nvPr>
        </p:nvSpPr>
        <p:spPr/>
        <p:txBody>
          <a:bodyPr/>
          <a:lstStyle/>
          <a:p>
            <a:fld id="{87D931CA-528E-473B-9E87-40F18348A44D}" type="datetime3">
              <a:rPr lang="en-US" smtClean="0"/>
              <a:t>25 July 2023</a:t>
            </a:fld>
            <a:endParaRPr lang="en-IN"/>
          </a:p>
        </p:txBody>
      </p:sp>
      <p:sp>
        <p:nvSpPr>
          <p:cNvPr id="5" name="Footer Placeholder 4">
            <a:extLst>
              <a:ext uri="{FF2B5EF4-FFF2-40B4-BE49-F238E27FC236}">
                <a16:creationId xmlns:a16="http://schemas.microsoft.com/office/drawing/2014/main" id="{0CE8240D-EEDB-49E9-9A58-1DB76C0BFB1D}"/>
              </a:ext>
            </a:extLst>
          </p:cNvPr>
          <p:cNvSpPr>
            <a:spLocks noGrp="1"/>
          </p:cNvSpPr>
          <p:nvPr>
            <p:ph type="ftr" sz="quarter" idx="11"/>
          </p:nvPr>
        </p:nvSpPr>
        <p:spPr/>
        <p:txBody>
          <a:bodyPr/>
          <a:lstStyle/>
          <a:p>
            <a:r>
              <a:rPr lang="en-US"/>
              <a:t>IFT540_Milestone 4_Group 2</a:t>
            </a:r>
            <a:endParaRPr lang="en-IN"/>
          </a:p>
        </p:txBody>
      </p:sp>
      <p:sp>
        <p:nvSpPr>
          <p:cNvPr id="7" name="Slide Number Placeholder 6">
            <a:extLst>
              <a:ext uri="{FF2B5EF4-FFF2-40B4-BE49-F238E27FC236}">
                <a16:creationId xmlns:a16="http://schemas.microsoft.com/office/drawing/2014/main" id="{25A8293C-9F14-4779-A12E-E79C0280CA52}"/>
              </a:ext>
            </a:extLst>
          </p:cNvPr>
          <p:cNvSpPr>
            <a:spLocks noGrp="1"/>
          </p:cNvSpPr>
          <p:nvPr>
            <p:ph type="sldNum" sz="quarter" idx="12"/>
          </p:nvPr>
        </p:nvSpPr>
        <p:spPr/>
        <p:txBody>
          <a:bodyPr/>
          <a:lstStyle/>
          <a:p>
            <a:fld id="{72E43B16-FC09-400B-AA35-8784C62E682C}" type="slidenum">
              <a:rPr lang="en-IN" smtClean="0"/>
              <a:t>6</a:t>
            </a:fld>
            <a:endParaRPr lang="en-IN"/>
          </a:p>
        </p:txBody>
      </p:sp>
    </p:spTree>
    <p:extLst>
      <p:ext uri="{BB962C8B-B14F-4D97-AF65-F5344CB8AC3E}">
        <p14:creationId xmlns:p14="http://schemas.microsoft.com/office/powerpoint/2010/main" val="156352866"/>
      </p:ext>
    </p:extLst>
  </p:cSld>
  <p:clrMapOvr>
    <a:masterClrMapping/>
  </p:clrMapOvr>
  <mc:AlternateContent xmlns:mc="http://schemas.openxmlformats.org/markup-compatibility/2006" xmlns:p14="http://schemas.microsoft.com/office/powerpoint/2010/main">
    <mc:Choice Requires="p14">
      <p:transition spd="slow" p14:dur="2000" advTm="70296"/>
    </mc:Choice>
    <mc:Fallback xmlns="">
      <p:transition spd="slow" advTm="7029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193987B-8714-4016-AA99-43F31C4865B5}"/>
              </a:ext>
            </a:extLst>
          </p:cNvPr>
          <p:cNvSpPr>
            <a:spLocks noGrp="1"/>
          </p:cNvSpPr>
          <p:nvPr>
            <p:ph idx="1"/>
          </p:nvPr>
        </p:nvSpPr>
        <p:spPr>
          <a:xfrm>
            <a:off x="831050" y="2757587"/>
            <a:ext cx="10185818" cy="877979"/>
          </a:xfrm>
        </p:spPr>
        <p:txBody>
          <a:bodyPr vert="horz" lIns="91440" tIns="45720" rIns="91440" bIns="45720" rtlCol="0" anchor="t">
            <a:normAutofit/>
          </a:bodyPr>
          <a:lstStyle/>
          <a:p>
            <a:pPr marL="0" indent="0" algn="ctr">
              <a:buNone/>
            </a:pPr>
            <a:r>
              <a:rPr lang="en-US" sz="3200" b="1" dirty="0">
                <a:latin typeface="Times New Roman" panose="02020603050405020304" pitchFamily="18" charset="0"/>
                <a:cs typeface="Times New Roman" panose="02020603050405020304" pitchFamily="18" charset="0"/>
              </a:rPr>
              <a:t>REQUIREMENTS</a:t>
            </a:r>
          </a:p>
        </p:txBody>
      </p:sp>
      <p:sp>
        <p:nvSpPr>
          <p:cNvPr id="2" name="Date Placeholder 1">
            <a:extLst>
              <a:ext uri="{FF2B5EF4-FFF2-40B4-BE49-F238E27FC236}">
                <a16:creationId xmlns:a16="http://schemas.microsoft.com/office/drawing/2014/main" id="{A2DF67B1-AACE-42A3-BFCA-D8D1011147FC}"/>
              </a:ext>
            </a:extLst>
          </p:cNvPr>
          <p:cNvSpPr>
            <a:spLocks noGrp="1"/>
          </p:cNvSpPr>
          <p:nvPr>
            <p:ph type="dt" sz="half" idx="10"/>
          </p:nvPr>
        </p:nvSpPr>
        <p:spPr/>
        <p:txBody>
          <a:bodyPr/>
          <a:lstStyle/>
          <a:p>
            <a:fld id="{65F1B798-63ED-4A3F-A26D-D5F8F0D85470}" type="datetime3">
              <a:rPr lang="en-US" smtClean="0"/>
              <a:t>25 July 2023</a:t>
            </a:fld>
            <a:endParaRPr lang="en-IN"/>
          </a:p>
        </p:txBody>
      </p:sp>
      <p:sp>
        <p:nvSpPr>
          <p:cNvPr id="4" name="Footer Placeholder 3">
            <a:extLst>
              <a:ext uri="{FF2B5EF4-FFF2-40B4-BE49-F238E27FC236}">
                <a16:creationId xmlns:a16="http://schemas.microsoft.com/office/drawing/2014/main" id="{DFFDC7BB-B342-46BC-A668-58E95F59A6E8}"/>
              </a:ext>
            </a:extLst>
          </p:cNvPr>
          <p:cNvSpPr>
            <a:spLocks noGrp="1"/>
          </p:cNvSpPr>
          <p:nvPr>
            <p:ph type="ftr" sz="quarter" idx="11"/>
          </p:nvPr>
        </p:nvSpPr>
        <p:spPr/>
        <p:txBody>
          <a:bodyPr/>
          <a:lstStyle/>
          <a:p>
            <a:r>
              <a:rPr lang="en-US"/>
              <a:t>IFT540_Milestone 4_Group 2</a:t>
            </a:r>
            <a:endParaRPr lang="en-IN"/>
          </a:p>
        </p:txBody>
      </p:sp>
      <p:sp>
        <p:nvSpPr>
          <p:cNvPr id="6" name="Slide Number Placeholder 5">
            <a:extLst>
              <a:ext uri="{FF2B5EF4-FFF2-40B4-BE49-F238E27FC236}">
                <a16:creationId xmlns:a16="http://schemas.microsoft.com/office/drawing/2014/main" id="{D0FDFB1C-0C27-4EA4-B794-0601C0B61132}"/>
              </a:ext>
            </a:extLst>
          </p:cNvPr>
          <p:cNvSpPr>
            <a:spLocks noGrp="1"/>
          </p:cNvSpPr>
          <p:nvPr>
            <p:ph type="sldNum" sz="quarter" idx="12"/>
          </p:nvPr>
        </p:nvSpPr>
        <p:spPr/>
        <p:txBody>
          <a:bodyPr/>
          <a:lstStyle/>
          <a:p>
            <a:fld id="{72E43B16-FC09-400B-AA35-8784C62E682C}" type="slidenum">
              <a:rPr lang="en-IN" smtClean="0"/>
              <a:t>7</a:t>
            </a:fld>
            <a:endParaRPr lang="en-IN"/>
          </a:p>
        </p:txBody>
      </p:sp>
    </p:spTree>
    <p:extLst>
      <p:ext uri="{BB962C8B-B14F-4D97-AF65-F5344CB8AC3E}">
        <p14:creationId xmlns:p14="http://schemas.microsoft.com/office/powerpoint/2010/main" val="2175399191"/>
      </p:ext>
    </p:extLst>
  </p:cSld>
  <p:clrMapOvr>
    <a:masterClrMapping/>
  </p:clrMapOvr>
  <mc:AlternateContent xmlns:mc="http://schemas.openxmlformats.org/markup-compatibility/2006" xmlns:p14="http://schemas.microsoft.com/office/powerpoint/2010/main">
    <mc:Choice Requires="p14">
      <p:transition spd="slow" p14:dur="2000" advTm="16496"/>
    </mc:Choice>
    <mc:Fallback xmlns="">
      <p:transition spd="slow" advTm="16496"/>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52656-F781-4A6A-86E1-163E10CA49F4}"/>
              </a:ext>
            </a:extLst>
          </p:cNvPr>
          <p:cNvSpPr>
            <a:spLocks noGrp="1"/>
          </p:cNvSpPr>
          <p:nvPr>
            <p:ph type="title"/>
          </p:nvPr>
        </p:nvSpPr>
        <p:spPr>
          <a:xfrm>
            <a:off x="407623" y="670612"/>
            <a:ext cx="9169705" cy="541395"/>
          </a:xfrm>
        </p:spPr>
        <p:txBody>
          <a:bodyPr>
            <a:normAutofit/>
          </a:bodyPr>
          <a:lstStyle/>
          <a:p>
            <a:r>
              <a:rPr lang="en-US" sz="3200" b="1" dirty="0">
                <a:latin typeface="Times New Roman" panose="02020603050405020304" pitchFamily="18" charset="0"/>
                <a:cs typeface="Times New Roman" panose="02020603050405020304" pitchFamily="18" charset="0"/>
              </a:rPr>
              <a:t>Business Function 1: Serialized Asset Tracking </a:t>
            </a:r>
          </a:p>
        </p:txBody>
      </p:sp>
      <p:sp>
        <p:nvSpPr>
          <p:cNvPr id="3" name="Content Placeholder 2">
            <a:extLst>
              <a:ext uri="{FF2B5EF4-FFF2-40B4-BE49-F238E27FC236}">
                <a16:creationId xmlns:a16="http://schemas.microsoft.com/office/drawing/2014/main" id="{B8EF65CB-FD51-405F-8FF6-90B61A8FACE6}"/>
              </a:ext>
            </a:extLst>
          </p:cNvPr>
          <p:cNvSpPr>
            <a:spLocks noGrp="1"/>
          </p:cNvSpPr>
          <p:nvPr>
            <p:ph idx="1"/>
          </p:nvPr>
        </p:nvSpPr>
        <p:spPr>
          <a:xfrm>
            <a:off x="551761" y="1473123"/>
            <a:ext cx="11192219" cy="4461066"/>
          </a:xfrm>
        </p:spPr>
        <p:txBody>
          <a:bodyPr vert="horz" lIns="91440" tIns="45720" rIns="91440" bIns="45720" rtlCol="0" anchor="t">
            <a:normAutofit/>
          </a:bodyPr>
          <a:lstStyle/>
          <a:p>
            <a:pPr marL="0" lvl="0" indent="0" algn="l" rtl="0">
              <a:spcBef>
                <a:spcPts val="1200"/>
              </a:spcBef>
              <a:spcAft>
                <a:spcPts val="0"/>
              </a:spcAft>
              <a:buNone/>
            </a:pPr>
            <a:endParaRPr lang="en-US" sz="2800" dirty="0">
              <a:latin typeface="Times New Roman"/>
              <a:ea typeface="Times New Roman"/>
              <a:cs typeface="Times New Roman"/>
              <a:sym typeface="Times New Roman"/>
            </a:endParaRPr>
          </a:p>
          <a:p>
            <a:pPr marL="0" lvl="0" indent="0" algn="l" rtl="0">
              <a:spcBef>
                <a:spcPts val="1200"/>
              </a:spcBef>
              <a:spcAft>
                <a:spcPts val="0"/>
              </a:spcAft>
              <a:buNone/>
            </a:pPr>
            <a:endParaRPr lang="en-US" sz="2800" dirty="0">
              <a:latin typeface="Times New Roman"/>
              <a:ea typeface="Times New Roman"/>
              <a:cs typeface="Times New Roman"/>
              <a:sym typeface="Times New Roman"/>
            </a:endParaRPr>
          </a:p>
        </p:txBody>
      </p:sp>
      <p:sp>
        <p:nvSpPr>
          <p:cNvPr id="4" name="Date Placeholder 3">
            <a:extLst>
              <a:ext uri="{FF2B5EF4-FFF2-40B4-BE49-F238E27FC236}">
                <a16:creationId xmlns:a16="http://schemas.microsoft.com/office/drawing/2014/main" id="{85CDAA2C-8CC7-4C9B-9C8A-ABA5D4D2E40A}"/>
              </a:ext>
            </a:extLst>
          </p:cNvPr>
          <p:cNvSpPr>
            <a:spLocks noGrp="1"/>
          </p:cNvSpPr>
          <p:nvPr>
            <p:ph type="dt" sz="half" idx="10"/>
          </p:nvPr>
        </p:nvSpPr>
        <p:spPr/>
        <p:txBody>
          <a:bodyPr/>
          <a:lstStyle/>
          <a:p>
            <a:fld id="{0256884C-FE70-4F92-BA33-71C76AA7F556}" type="datetime3">
              <a:rPr lang="en-US" smtClean="0"/>
              <a:t>25 July 2023</a:t>
            </a:fld>
            <a:endParaRPr lang="en-IN"/>
          </a:p>
        </p:txBody>
      </p:sp>
      <p:sp>
        <p:nvSpPr>
          <p:cNvPr id="5" name="Footer Placeholder 4">
            <a:extLst>
              <a:ext uri="{FF2B5EF4-FFF2-40B4-BE49-F238E27FC236}">
                <a16:creationId xmlns:a16="http://schemas.microsoft.com/office/drawing/2014/main" id="{C4138F80-71D3-45DE-AB9B-D38F3B1703BD}"/>
              </a:ext>
            </a:extLst>
          </p:cNvPr>
          <p:cNvSpPr>
            <a:spLocks noGrp="1"/>
          </p:cNvSpPr>
          <p:nvPr>
            <p:ph type="ftr" sz="quarter" idx="11"/>
          </p:nvPr>
        </p:nvSpPr>
        <p:spPr/>
        <p:txBody>
          <a:bodyPr/>
          <a:lstStyle/>
          <a:p>
            <a:r>
              <a:rPr lang="en-US"/>
              <a:t>IFT540_Milestone 4_Group 2</a:t>
            </a:r>
            <a:endParaRPr lang="en-IN"/>
          </a:p>
        </p:txBody>
      </p:sp>
      <p:sp>
        <p:nvSpPr>
          <p:cNvPr id="8" name="TextBox 7">
            <a:extLst>
              <a:ext uri="{FF2B5EF4-FFF2-40B4-BE49-F238E27FC236}">
                <a16:creationId xmlns:a16="http://schemas.microsoft.com/office/drawing/2014/main" id="{9E1AA4F5-EB0A-4645-BA26-18D798800D20}"/>
              </a:ext>
            </a:extLst>
          </p:cNvPr>
          <p:cNvSpPr txBox="1"/>
          <p:nvPr/>
        </p:nvSpPr>
        <p:spPr>
          <a:xfrm>
            <a:off x="6632024" y="1570101"/>
            <a:ext cx="5256094" cy="3170099"/>
          </a:xfrm>
          <a:prstGeom prst="rect">
            <a:avLst/>
          </a:prstGeom>
          <a:noFill/>
        </p:spPr>
        <p:txBody>
          <a:bodyPr wrap="square" rtlCol="0">
            <a:spAutoFit/>
          </a:bodyPr>
          <a:lstStyle/>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Tracking key information such as asset maintenance, scheduling, expiration, and recycling is achieved with the computerized asset management system.</a:t>
            </a:r>
          </a:p>
          <a:p>
            <a:pPr algn="just"/>
            <a:endParaRPr lang="en-US" sz="2000"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businesses will gain complete asset visibility including location, status, and usage history, using a single web-based dashboard that enables quick search and tag filtering.</a:t>
            </a:r>
          </a:p>
        </p:txBody>
      </p:sp>
      <p:pic>
        <p:nvPicPr>
          <p:cNvPr id="9" name="Picture 8" descr="Diagram&#10;&#10;Description automatically generated">
            <a:extLst>
              <a:ext uri="{FF2B5EF4-FFF2-40B4-BE49-F238E27FC236}">
                <a16:creationId xmlns:a16="http://schemas.microsoft.com/office/drawing/2014/main" id="{42D2D5DB-F551-4A30-8017-39D6C9B44865}"/>
              </a:ext>
            </a:extLst>
          </p:cNvPr>
          <p:cNvPicPr>
            <a:picLocks noChangeAspect="1"/>
          </p:cNvPicPr>
          <p:nvPr/>
        </p:nvPicPr>
        <p:blipFill rotWithShape="1">
          <a:blip r:embed="rId2">
            <a:extLst>
              <a:ext uri="{28A0092B-C50C-407E-A947-70E740481C1C}">
                <a14:useLocalDpi xmlns:a14="http://schemas.microsoft.com/office/drawing/2010/main" val="0"/>
              </a:ext>
            </a:extLst>
          </a:blip>
          <a:srcRect l="6517" t="2794" r="1708" b="3609"/>
          <a:stretch/>
        </p:blipFill>
        <p:spPr bwMode="auto">
          <a:xfrm>
            <a:off x="407624" y="1363471"/>
            <a:ext cx="5960520" cy="4559714"/>
          </a:xfrm>
          <a:prstGeom prst="rect">
            <a:avLst/>
          </a:prstGeom>
          <a:noFill/>
          <a:ln>
            <a:noFill/>
          </a:ln>
          <a:extLst>
            <a:ext uri="{53640926-AAD7-44D8-BBD7-CCE9431645EC}">
              <a14:shadowObscured xmlns:a14="http://schemas.microsoft.com/office/drawing/2010/main"/>
            </a:ext>
          </a:extLst>
        </p:spPr>
      </p:pic>
      <p:sp>
        <p:nvSpPr>
          <p:cNvPr id="12" name="TextBox 11">
            <a:extLst>
              <a:ext uri="{FF2B5EF4-FFF2-40B4-BE49-F238E27FC236}">
                <a16:creationId xmlns:a16="http://schemas.microsoft.com/office/drawing/2014/main" id="{10AEC0F0-3FE6-41C4-BE64-B593FD1CCCBD}"/>
              </a:ext>
            </a:extLst>
          </p:cNvPr>
          <p:cNvSpPr txBox="1"/>
          <p:nvPr/>
        </p:nvSpPr>
        <p:spPr>
          <a:xfrm>
            <a:off x="2852058" y="6032837"/>
            <a:ext cx="2220685"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Fig.1</a:t>
            </a:r>
          </a:p>
        </p:txBody>
      </p:sp>
    </p:spTree>
    <p:extLst>
      <p:ext uri="{BB962C8B-B14F-4D97-AF65-F5344CB8AC3E}">
        <p14:creationId xmlns:p14="http://schemas.microsoft.com/office/powerpoint/2010/main" val="2438378923"/>
      </p:ext>
    </p:extLst>
  </p:cSld>
  <p:clrMapOvr>
    <a:masterClrMapping/>
  </p:clrMapOvr>
  <mc:AlternateContent xmlns:mc="http://schemas.openxmlformats.org/markup-compatibility/2006" xmlns:p14="http://schemas.microsoft.com/office/powerpoint/2010/main">
    <mc:Choice Requires="p14">
      <p:transition spd="slow" p14:dur="2000" advTm="55621"/>
    </mc:Choice>
    <mc:Fallback xmlns="">
      <p:transition spd="slow" advTm="55621"/>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974500-2139-4C3E-B353-6EA7FD4B3AA5}"/>
              </a:ext>
            </a:extLst>
          </p:cNvPr>
          <p:cNvSpPr>
            <a:spLocks noGrp="1"/>
          </p:cNvSpPr>
          <p:nvPr>
            <p:ph idx="1"/>
          </p:nvPr>
        </p:nvSpPr>
        <p:spPr>
          <a:xfrm>
            <a:off x="6136773" y="1630363"/>
            <a:ext cx="5758543" cy="5091112"/>
          </a:xfrm>
        </p:spPr>
        <p:txBody>
          <a:bodyPr vert="horz" lIns="91440" tIns="45720" rIns="91440" bIns="45720" rtlCol="0" anchor="t">
            <a:normAutofit/>
          </a:bodyPr>
          <a:lstStyle/>
          <a:p>
            <a:pPr algn="just"/>
            <a:r>
              <a:rPr lang="en-US" sz="2000" dirty="0">
                <a:latin typeface="Times New Roman" panose="02020603050405020304" pitchFamily="18" charset="0"/>
                <a:cs typeface="Times New Roman" panose="02020603050405020304" pitchFamily="18" charset="0"/>
              </a:rPr>
              <a:t>Stockroom management will assist our company in knowing exactly where its products are, maintaining an accurate count of all items, and ensuring room for new orders.</a:t>
            </a:r>
          </a:p>
          <a:p>
            <a:pPr marL="0" indent="0" algn="just">
              <a:buNone/>
            </a:pP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A well-organized warehouse improves the efficiency of present and future fulfillment strategies. </a:t>
            </a:r>
          </a:p>
          <a:p>
            <a:pPr marL="0" indent="0" algn="just">
              <a:buNone/>
            </a:pP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This includes cost savings and improved product quality for companies that employ warehouses to manage inventories.</a:t>
            </a:r>
          </a:p>
        </p:txBody>
      </p:sp>
      <p:sp>
        <p:nvSpPr>
          <p:cNvPr id="7" name="Title 1">
            <a:extLst>
              <a:ext uri="{FF2B5EF4-FFF2-40B4-BE49-F238E27FC236}">
                <a16:creationId xmlns:a16="http://schemas.microsoft.com/office/drawing/2014/main" id="{302EC5FD-10D8-4766-890F-79D58E980C2D}"/>
              </a:ext>
            </a:extLst>
          </p:cNvPr>
          <p:cNvSpPr>
            <a:spLocks noGrp="1"/>
          </p:cNvSpPr>
          <p:nvPr>
            <p:ph type="title"/>
          </p:nvPr>
        </p:nvSpPr>
        <p:spPr>
          <a:xfrm>
            <a:off x="437134" y="697421"/>
            <a:ext cx="9169705" cy="541395"/>
          </a:xfrm>
        </p:spPr>
        <p:txBody>
          <a:bodyPr>
            <a:normAutofit/>
          </a:bodyPr>
          <a:lstStyle/>
          <a:p>
            <a:r>
              <a:rPr lang="en-US" sz="3200" b="1" dirty="0">
                <a:latin typeface="Times New Roman" panose="02020603050405020304" pitchFamily="18" charset="0"/>
                <a:cs typeface="Times New Roman" panose="02020603050405020304" pitchFamily="18" charset="0"/>
              </a:rPr>
              <a:t>Business Function 2: Stockroom Management</a:t>
            </a:r>
          </a:p>
        </p:txBody>
      </p:sp>
      <p:sp>
        <p:nvSpPr>
          <p:cNvPr id="2" name="Date Placeholder 1">
            <a:extLst>
              <a:ext uri="{FF2B5EF4-FFF2-40B4-BE49-F238E27FC236}">
                <a16:creationId xmlns:a16="http://schemas.microsoft.com/office/drawing/2014/main" id="{AF6FD284-DCEA-4979-BD29-01AD9394873D}"/>
              </a:ext>
            </a:extLst>
          </p:cNvPr>
          <p:cNvSpPr>
            <a:spLocks noGrp="1"/>
          </p:cNvSpPr>
          <p:nvPr>
            <p:ph type="dt" sz="half" idx="10"/>
          </p:nvPr>
        </p:nvSpPr>
        <p:spPr/>
        <p:txBody>
          <a:bodyPr/>
          <a:lstStyle/>
          <a:p>
            <a:fld id="{DDB24027-5C18-4C27-AFB8-A3CEE24EE892}" type="datetime3">
              <a:rPr lang="en-US" smtClean="0"/>
              <a:t>25 July 2023</a:t>
            </a:fld>
            <a:endParaRPr lang="en-IN"/>
          </a:p>
        </p:txBody>
      </p:sp>
      <p:sp>
        <p:nvSpPr>
          <p:cNvPr id="4" name="Footer Placeholder 3">
            <a:extLst>
              <a:ext uri="{FF2B5EF4-FFF2-40B4-BE49-F238E27FC236}">
                <a16:creationId xmlns:a16="http://schemas.microsoft.com/office/drawing/2014/main" id="{83DCAFA7-6152-46E1-9FA4-E7A0B2D493C0}"/>
              </a:ext>
            </a:extLst>
          </p:cNvPr>
          <p:cNvSpPr>
            <a:spLocks noGrp="1"/>
          </p:cNvSpPr>
          <p:nvPr>
            <p:ph type="ftr" sz="quarter" idx="11"/>
          </p:nvPr>
        </p:nvSpPr>
        <p:spPr/>
        <p:txBody>
          <a:bodyPr/>
          <a:lstStyle/>
          <a:p>
            <a:r>
              <a:rPr lang="en-US"/>
              <a:t>IFT540_Milestone 4_Group 2</a:t>
            </a:r>
            <a:endParaRPr lang="en-IN"/>
          </a:p>
        </p:txBody>
      </p:sp>
      <p:sp>
        <p:nvSpPr>
          <p:cNvPr id="5" name="Slide Number Placeholder 4">
            <a:extLst>
              <a:ext uri="{FF2B5EF4-FFF2-40B4-BE49-F238E27FC236}">
                <a16:creationId xmlns:a16="http://schemas.microsoft.com/office/drawing/2014/main" id="{4883536B-1B02-409D-9A24-48EEE80D658D}"/>
              </a:ext>
            </a:extLst>
          </p:cNvPr>
          <p:cNvSpPr>
            <a:spLocks noGrp="1"/>
          </p:cNvSpPr>
          <p:nvPr>
            <p:ph type="sldNum" sz="quarter" idx="12"/>
          </p:nvPr>
        </p:nvSpPr>
        <p:spPr/>
        <p:txBody>
          <a:bodyPr/>
          <a:lstStyle/>
          <a:p>
            <a:fld id="{72E43B16-FC09-400B-AA35-8784C62E682C}" type="slidenum">
              <a:rPr lang="en-IN" smtClean="0"/>
              <a:t>9</a:t>
            </a:fld>
            <a:endParaRPr lang="en-IN"/>
          </a:p>
        </p:txBody>
      </p:sp>
      <p:pic>
        <p:nvPicPr>
          <p:cNvPr id="8" name="Picture 7">
            <a:extLst>
              <a:ext uri="{FF2B5EF4-FFF2-40B4-BE49-F238E27FC236}">
                <a16:creationId xmlns:a16="http://schemas.microsoft.com/office/drawing/2014/main" id="{47D721D9-B506-4AAD-B705-1C6AC03B76A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3457" y="1421378"/>
            <a:ext cx="5734002" cy="4391593"/>
          </a:xfrm>
          <a:prstGeom prst="rect">
            <a:avLst/>
          </a:prstGeom>
          <a:noFill/>
          <a:ln>
            <a:solidFill>
              <a:schemeClr val="bg1"/>
            </a:solidFill>
          </a:ln>
        </p:spPr>
      </p:pic>
      <p:sp>
        <p:nvSpPr>
          <p:cNvPr id="10" name="TextBox 9">
            <a:extLst>
              <a:ext uri="{FF2B5EF4-FFF2-40B4-BE49-F238E27FC236}">
                <a16:creationId xmlns:a16="http://schemas.microsoft.com/office/drawing/2014/main" id="{6CAAA585-5F82-4333-B9C2-D7C8FB562539}"/>
              </a:ext>
            </a:extLst>
          </p:cNvPr>
          <p:cNvSpPr txBox="1"/>
          <p:nvPr/>
        </p:nvSpPr>
        <p:spPr>
          <a:xfrm>
            <a:off x="2798691" y="5795478"/>
            <a:ext cx="2220685" cy="70788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Fig.2</a:t>
            </a: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0361987"/>
      </p:ext>
    </p:extLst>
  </p:cSld>
  <p:clrMapOvr>
    <a:masterClrMapping/>
  </p:clrMapOvr>
  <mc:AlternateContent xmlns:mc="http://schemas.openxmlformats.org/markup-compatibility/2006" xmlns:p14="http://schemas.microsoft.com/office/powerpoint/2010/main">
    <mc:Choice Requires="p14">
      <p:transition spd="slow" p14:dur="2000" advTm="5147"/>
    </mc:Choice>
    <mc:Fallback xmlns="">
      <p:transition spd="slow" advTm="5147"/>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1150</TotalTime>
  <Words>1500</Words>
  <Application>Microsoft Macintosh PowerPoint</Application>
  <PresentationFormat>Widescreen</PresentationFormat>
  <Paragraphs>222</Paragraphs>
  <Slides>28</Slides>
  <Notes>10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Courier New</vt:lpstr>
      <vt:lpstr>Times New Roman</vt:lpstr>
      <vt:lpstr>Office Theme</vt:lpstr>
      <vt:lpstr>PowerPoint Presentation</vt:lpstr>
      <vt:lpstr>Table of contents</vt:lpstr>
      <vt:lpstr>PowerPoint Presentation</vt:lpstr>
      <vt:lpstr>Problem Statement</vt:lpstr>
      <vt:lpstr>Technology Solution Statement</vt:lpstr>
      <vt:lpstr>Project Benefits</vt:lpstr>
      <vt:lpstr>PowerPoint Presentation</vt:lpstr>
      <vt:lpstr>Business Function 1: Serialized Asset Tracking </vt:lpstr>
      <vt:lpstr>Business Function 2: Stockroom Management</vt:lpstr>
      <vt:lpstr>Business Function 3: ITAM Process</vt:lpstr>
      <vt:lpstr>Business Function 4: Security Process</vt:lpstr>
      <vt:lpstr>SYSTEM DESIGN</vt:lpstr>
      <vt:lpstr>User Interface: Mock-ups</vt:lpstr>
      <vt:lpstr>Wireframe 1: Desktop-based GUI for Asset Management System (Security Process) </vt:lpstr>
      <vt:lpstr>Wireframe 1: Desktop-based GUI for Asset Management System (Security Process) </vt:lpstr>
      <vt:lpstr>Wireframe 2: Asset Tracking Dashboard </vt:lpstr>
      <vt:lpstr>Wireframe 3: Stockroom Management  </vt:lpstr>
      <vt:lpstr>Wireframe 4: ITAM Process – Asset Entry</vt:lpstr>
      <vt:lpstr>Wireframe 5: ITAM Process – Asset Request</vt:lpstr>
      <vt:lpstr>Wireframe 6: ITAM Process – Asset Fulfillment Request</vt:lpstr>
      <vt:lpstr>Wireframe 7: ITAM Process – Support</vt:lpstr>
      <vt:lpstr>Wireframe 9: ITAM Process Dashboard</vt:lpstr>
      <vt:lpstr>Infrastructure Architecture: Network Topology                                         </vt:lpstr>
      <vt:lpstr>Infrastructure Architecture: ERD</vt:lpstr>
      <vt:lpstr>Security and Privacy Architecture</vt:lpstr>
      <vt:lpstr>Security and Privacy Architecture</vt:lpstr>
      <vt:lpstr>Security and Privacy Architecture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Saloni Kale</dc:creator>
  <cp:lastModifiedBy>Sushmitha Alagesan (Student)</cp:lastModifiedBy>
  <cp:revision>288</cp:revision>
  <dcterms:created xsi:type="dcterms:W3CDTF">2021-12-02T23:07:37Z</dcterms:created>
  <dcterms:modified xsi:type="dcterms:W3CDTF">2023-07-26T03:39:03Z</dcterms:modified>
</cp:coreProperties>
</file>

<file path=docProps/thumbnail.jpeg>
</file>